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0" r:id="rId2"/>
    <p:sldId id="261" r:id="rId3"/>
    <p:sldId id="258" r:id="rId4"/>
    <p:sldId id="262" r:id="rId5"/>
    <p:sldId id="288" r:id="rId6"/>
    <p:sldId id="324" r:id="rId7"/>
    <p:sldId id="308" r:id="rId8"/>
    <p:sldId id="266" r:id="rId9"/>
    <p:sldId id="290" r:id="rId10"/>
    <p:sldId id="316" r:id="rId11"/>
    <p:sldId id="317" r:id="rId12"/>
    <p:sldId id="318" r:id="rId13"/>
    <p:sldId id="304" r:id="rId14"/>
    <p:sldId id="319" r:id="rId15"/>
    <p:sldId id="322" r:id="rId16"/>
    <p:sldId id="320" r:id="rId17"/>
    <p:sldId id="321" r:id="rId18"/>
    <p:sldId id="323" r:id="rId19"/>
    <p:sldId id="294" r:id="rId20"/>
    <p:sldId id="279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EE3"/>
    <a:srgbClr val="1E3252"/>
    <a:srgbClr val="AEAFA9"/>
    <a:srgbClr val="393939"/>
    <a:srgbClr val="04396C"/>
    <a:srgbClr val="6497B1"/>
    <a:srgbClr val="418A9D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77" autoAdjust="0"/>
  </p:normalViewPr>
  <p:slideViewPr>
    <p:cSldViewPr snapToGrid="0" showGuides="1">
      <p:cViewPr>
        <p:scale>
          <a:sx n="75" d="100"/>
          <a:sy n="75" d="100"/>
        </p:scale>
        <p:origin x="1205" y="17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4538E-9A2E-4CBB-9485-27810261E139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E99D-0610-492E-95AB-9F8989F19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358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2B9D-0858-489A-8CF3-BC06EF067939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234B0-1983-4195-8853-7DCB135BA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4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09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84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41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23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hstu-98.tistory.com/29" TargetMode="External"/><Relationship Id="rId2" Type="http://schemas.openxmlformats.org/officeDocument/2006/relationships/hyperlink" Target="https://rasino.tistory.com/29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naver.com/ycpiglet/222113989214" TargetMode="External"/><Relationship Id="rId5" Type="http://schemas.openxmlformats.org/officeDocument/2006/relationships/hyperlink" Target="https://thinkanother.tistory.com/21" TargetMode="External"/><Relationship Id="rId4" Type="http://schemas.openxmlformats.org/officeDocument/2006/relationships/hyperlink" Target="https://www.microchip.ua/wireless/esp0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862055" y="2509520"/>
            <a:ext cx="4467890" cy="1838960"/>
            <a:chOff x="3862055" y="2172890"/>
            <a:chExt cx="4467890" cy="18389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0C4291-AA49-4611-97D5-21EC4368F85B}"/>
                </a:ext>
              </a:extLst>
            </p:cNvPr>
            <p:cNvSpPr txBox="1"/>
            <p:nvPr/>
          </p:nvSpPr>
          <p:spPr>
            <a:xfrm>
              <a:off x="5332014" y="2705794"/>
              <a:ext cx="1527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spc="-300" dirty="0">
                  <a:solidFill>
                    <a:schemeClr val="bg1"/>
                  </a:solidFill>
                  <a:latin typeface="+mj-ea"/>
                  <a:ea typeface="+mj-ea"/>
                </a:rPr>
                <a:t>Wi-Fi</a:t>
              </a:r>
              <a:endParaRPr lang="ko-KR" altLang="en-US" sz="4800" b="1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F12AE3B-B2F6-41CB-8089-A3BC3350D683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217289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BDE27BE-D47F-4C86-A8A7-881E337B1B9F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40118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2023</a:t>
            </a:r>
            <a:r>
              <a:rPr lang="ko-KR" altLang="en-US" sz="1200" dirty="0">
                <a:solidFill>
                  <a:schemeClr val="bg1"/>
                </a:solidFill>
              </a:rPr>
              <a:t>년도</a:t>
            </a:r>
            <a:r>
              <a:rPr lang="en-US" altLang="ko-KR" sz="1200" dirty="0">
                <a:solidFill>
                  <a:schemeClr val="bg1"/>
                </a:solidFill>
              </a:rPr>
              <a:t> ICT </a:t>
            </a:r>
            <a:r>
              <a:rPr lang="ko-KR" altLang="en-US" sz="1200" dirty="0">
                <a:solidFill>
                  <a:schemeClr val="bg1"/>
                </a:solidFill>
              </a:rPr>
              <a:t>동아리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9647-36B9-B750-B3A7-EECD1CDDEB3A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6D247-8B94-3F9D-501B-4DCEB901927B}"/>
              </a:ext>
            </a:extLst>
          </p:cNvPr>
          <p:cNvSpPr txBox="1"/>
          <p:nvPr/>
        </p:nvSpPr>
        <p:spPr>
          <a:xfrm>
            <a:off x="8580120" y="202891"/>
            <a:ext cx="340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>
                <a:solidFill>
                  <a:schemeClr val="bg1">
                    <a:lumMod val="75000"/>
                  </a:schemeClr>
                </a:solidFill>
              </a:rPr>
              <a:t>2-1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개념과 종류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EFE290D6-1A98-9219-DD17-B6CC83B3D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56819"/>
              </p:ext>
            </p:extLst>
          </p:nvPr>
        </p:nvGraphicFramePr>
        <p:xfrm>
          <a:off x="503592" y="1743075"/>
          <a:ext cx="11281251" cy="406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0417">
                  <a:extLst>
                    <a:ext uri="{9D8B030D-6E8A-4147-A177-3AD203B41FA5}">
                      <a16:colId xmlns:a16="http://schemas.microsoft.com/office/drawing/2014/main" val="1279239765"/>
                    </a:ext>
                  </a:extLst>
                </a:gridCol>
                <a:gridCol w="3760417">
                  <a:extLst>
                    <a:ext uri="{9D8B030D-6E8A-4147-A177-3AD203B41FA5}">
                      <a16:colId xmlns:a16="http://schemas.microsoft.com/office/drawing/2014/main" val="3800913070"/>
                    </a:ext>
                  </a:extLst>
                </a:gridCol>
                <a:gridCol w="3760417">
                  <a:extLst>
                    <a:ext uri="{9D8B030D-6E8A-4147-A177-3AD203B41FA5}">
                      <a16:colId xmlns:a16="http://schemas.microsoft.com/office/drawing/2014/main" val="637837211"/>
                    </a:ext>
                  </a:extLst>
                </a:gridCol>
              </a:tblGrid>
              <a:tr h="743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command</a:t>
                      </a:r>
                      <a:endParaRPr lang="ko-KR" altLang="en-US" sz="240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예시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840077"/>
                  </a:ext>
                </a:extLst>
              </a:tr>
              <a:tr h="1057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 command </a:t>
                      </a:r>
                      <a:r>
                        <a:rPr lang="ko-KR" altLang="en-US" sz="2000" dirty="0"/>
                        <a:t>작동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=&gt;OK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010558"/>
                  </a:ext>
                </a:extLst>
              </a:tr>
              <a:tr h="1201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AT+CWMODE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와이파이 모드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1: STA 2: AP 3: STA/AP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AT+CWMODE?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=&gt;AT+CWMODE=1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431547"/>
                  </a:ext>
                </a:extLst>
              </a:tr>
              <a:tr h="1057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AT+CWLAP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접속 가능한 </a:t>
                      </a:r>
                      <a:r>
                        <a:rPr lang="en-US" altLang="ko-KR" sz="2000" dirty="0"/>
                        <a:t>AP</a:t>
                      </a:r>
                      <a:r>
                        <a:rPr lang="ko-KR" altLang="en-US" sz="2000" dirty="0"/>
                        <a:t>리스트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AT+CWLAP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=&gt;</a:t>
                      </a:r>
                      <a:r>
                        <a:rPr lang="ko-KR" altLang="en-US" sz="2000" dirty="0"/>
                        <a:t>리스트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46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611CBF-DE11-AAC9-BDEE-945FE9E8379F}"/>
              </a:ext>
            </a:extLst>
          </p:cNvPr>
          <p:cNvSpPr txBox="1"/>
          <p:nvPr/>
        </p:nvSpPr>
        <p:spPr>
          <a:xfrm>
            <a:off x="-1" y="581856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STA(Station): AP(</a:t>
            </a:r>
            <a:r>
              <a:rPr lang="ko-KR" altLang="en-US" dirty="0"/>
              <a:t>공유기</a:t>
            </a:r>
            <a:r>
              <a:rPr lang="en-US" altLang="ko-KR" dirty="0"/>
              <a:t>)</a:t>
            </a:r>
            <a:r>
              <a:rPr lang="ko-KR" altLang="en-US" dirty="0"/>
              <a:t>에 접속할 수 있게</a:t>
            </a:r>
            <a:r>
              <a:rPr lang="en-US" altLang="ko-KR" dirty="0"/>
              <a:t>, AP</a:t>
            </a:r>
            <a:r>
              <a:rPr lang="ko-KR" altLang="en-US" dirty="0"/>
              <a:t>에서 뿌리는 데이터 신호를 받을 수 있는 모드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B84B0-8A80-7F28-1880-D41D720D5BBB}"/>
              </a:ext>
            </a:extLst>
          </p:cNvPr>
          <p:cNvSpPr txBox="1"/>
          <p:nvPr/>
        </p:nvSpPr>
        <p:spPr>
          <a:xfrm>
            <a:off x="1" y="6136929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AP(Access Point): </a:t>
            </a:r>
            <a:r>
              <a:rPr lang="ko-KR" altLang="en-US" dirty="0"/>
              <a:t>공유기같이</a:t>
            </a:r>
            <a:r>
              <a:rPr lang="en-US" altLang="ko-KR" dirty="0"/>
              <a:t>, </a:t>
            </a:r>
            <a:r>
              <a:rPr lang="ko-KR" altLang="en-US" dirty="0"/>
              <a:t>다른 장치가 접속할 수 있는 모드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428D4-9E1B-4540-315D-CB120B749CDB}"/>
              </a:ext>
            </a:extLst>
          </p:cNvPr>
          <p:cNvSpPr txBox="1"/>
          <p:nvPr/>
        </p:nvSpPr>
        <p:spPr>
          <a:xfrm>
            <a:off x="0" y="647044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STA-AP: STA</a:t>
            </a:r>
            <a:r>
              <a:rPr lang="ko-KR" altLang="en-US" dirty="0"/>
              <a:t>와 </a:t>
            </a:r>
            <a:r>
              <a:rPr lang="en-US" altLang="ko-KR" dirty="0"/>
              <a:t>AP</a:t>
            </a:r>
            <a:r>
              <a:rPr lang="ko-KR" altLang="en-US" dirty="0"/>
              <a:t>모드가 가능한 복합 모드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F959B-1108-59D0-2A14-412C9B945474}"/>
              </a:ext>
            </a:extLst>
          </p:cNvPr>
          <p:cNvSpPr txBox="1"/>
          <p:nvPr/>
        </p:nvSpPr>
        <p:spPr>
          <a:xfrm>
            <a:off x="6698833" y="3207579"/>
            <a:ext cx="519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현재 모드를 묻고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현재 </a:t>
            </a:r>
            <a:r>
              <a:rPr lang="en-US" altLang="ko-KR" b="1" dirty="0">
                <a:solidFill>
                  <a:srgbClr val="FF0000"/>
                </a:solidFill>
              </a:rPr>
              <a:t>STA</a:t>
            </a:r>
            <a:r>
              <a:rPr lang="ko-KR" altLang="en-US" b="1" dirty="0">
                <a:solidFill>
                  <a:srgbClr val="FF0000"/>
                </a:solidFill>
              </a:rPr>
              <a:t>모드 응답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물음표 대신</a:t>
            </a:r>
            <a:r>
              <a:rPr lang="en-US" altLang="ko-KR" b="1" dirty="0">
                <a:solidFill>
                  <a:srgbClr val="FF0000"/>
                </a:solidFill>
              </a:rPr>
              <a:t>, =1or2or3</a:t>
            </a:r>
            <a:r>
              <a:rPr lang="ko-KR" altLang="en-US" b="1" dirty="0">
                <a:solidFill>
                  <a:srgbClr val="FF0000"/>
                </a:solidFill>
              </a:rPr>
              <a:t>을 입력하여 명령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8BE90-1056-A12E-145F-971E78E0BB90}"/>
              </a:ext>
            </a:extLst>
          </p:cNvPr>
          <p:cNvSpPr txBox="1"/>
          <p:nvPr/>
        </p:nvSpPr>
        <p:spPr>
          <a:xfrm>
            <a:off x="8051042" y="1373743"/>
            <a:ext cx="373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Wi-Fi</a:t>
            </a:r>
            <a:r>
              <a:rPr lang="ko-KR" altLang="en-US" dirty="0"/>
              <a:t>에서 사용한 명령어 일부</a:t>
            </a:r>
          </a:p>
        </p:txBody>
      </p:sp>
    </p:spTree>
    <p:extLst>
      <p:ext uri="{BB962C8B-B14F-4D97-AF65-F5344CB8AC3E}">
        <p14:creationId xmlns:p14="http://schemas.microsoft.com/office/powerpoint/2010/main" val="397863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9647-36B9-B750-B3A7-EECD1CDDEB3A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6D247-8B94-3F9D-501B-4DCEB901927B}"/>
              </a:ext>
            </a:extLst>
          </p:cNvPr>
          <p:cNvSpPr txBox="1"/>
          <p:nvPr/>
        </p:nvSpPr>
        <p:spPr>
          <a:xfrm>
            <a:off x="8580120" y="202891"/>
            <a:ext cx="340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>
                <a:solidFill>
                  <a:schemeClr val="bg1">
                    <a:lumMod val="75000"/>
                  </a:schemeClr>
                </a:solidFill>
              </a:rPr>
              <a:t>2-1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개념과 종류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EFE290D6-1A98-9219-DD17-B6CC83B3D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42927"/>
              </p:ext>
            </p:extLst>
          </p:nvPr>
        </p:nvGraphicFramePr>
        <p:xfrm>
          <a:off x="503592" y="1762124"/>
          <a:ext cx="11281251" cy="3957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0417">
                  <a:extLst>
                    <a:ext uri="{9D8B030D-6E8A-4147-A177-3AD203B41FA5}">
                      <a16:colId xmlns:a16="http://schemas.microsoft.com/office/drawing/2014/main" val="1279239765"/>
                    </a:ext>
                  </a:extLst>
                </a:gridCol>
                <a:gridCol w="3760417">
                  <a:extLst>
                    <a:ext uri="{9D8B030D-6E8A-4147-A177-3AD203B41FA5}">
                      <a16:colId xmlns:a16="http://schemas.microsoft.com/office/drawing/2014/main" val="3800913070"/>
                    </a:ext>
                  </a:extLst>
                </a:gridCol>
                <a:gridCol w="3760417">
                  <a:extLst>
                    <a:ext uri="{9D8B030D-6E8A-4147-A177-3AD203B41FA5}">
                      <a16:colId xmlns:a16="http://schemas.microsoft.com/office/drawing/2014/main" val="637837211"/>
                    </a:ext>
                  </a:extLst>
                </a:gridCol>
              </a:tblGrid>
              <a:tr h="75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command</a:t>
                      </a:r>
                      <a:endParaRPr lang="ko-KR" altLang="en-US" sz="240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예시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840077"/>
                  </a:ext>
                </a:extLst>
              </a:tr>
              <a:tr h="1068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AT+CWJAP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AP </a:t>
                      </a:r>
                      <a:r>
                        <a:rPr lang="ko-KR" altLang="en-US" sz="2000" dirty="0"/>
                        <a:t>접속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AT+CWJAP=“</a:t>
                      </a:r>
                      <a:r>
                        <a:rPr lang="en-US" altLang="ko-KR" sz="2000" dirty="0" err="1"/>
                        <a:t>SSID”,”pw</a:t>
                      </a:r>
                      <a:r>
                        <a:rPr lang="en-US" altLang="ko-KR" sz="2000" dirty="0"/>
                        <a:t>”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=&gt;OK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45159"/>
                  </a:ext>
                </a:extLst>
              </a:tr>
              <a:tr h="1068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AT+CWQAP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연결된 </a:t>
                      </a:r>
                      <a:r>
                        <a:rPr lang="en-US" altLang="ko-KR" sz="2000" dirty="0"/>
                        <a:t>AP</a:t>
                      </a:r>
                      <a:r>
                        <a:rPr lang="ko-KR" altLang="en-US" sz="2000" dirty="0"/>
                        <a:t>접속 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AT+CWQAP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=&gt;disconnect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486314"/>
                  </a:ext>
                </a:extLst>
              </a:tr>
              <a:tr h="1068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AT+CWLIF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접속된</a:t>
                      </a:r>
                      <a:r>
                        <a:rPr lang="en-US" altLang="ko-KR" sz="2000" dirty="0"/>
                        <a:t> AP</a:t>
                      </a:r>
                      <a:r>
                        <a:rPr lang="ko-KR" altLang="en-US" sz="2000" dirty="0"/>
                        <a:t>의 </a:t>
                      </a:r>
                      <a:r>
                        <a:rPr lang="en-US" altLang="ko-KR" sz="2000" dirty="0"/>
                        <a:t>IP</a:t>
                      </a:r>
                      <a:r>
                        <a:rPr lang="ko-KR" altLang="en-US" sz="2000" dirty="0"/>
                        <a:t>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AT+CWLIF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=&gt;IP</a:t>
                      </a:r>
                      <a:r>
                        <a:rPr lang="ko-KR" altLang="en-US" sz="2000" dirty="0"/>
                        <a:t>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2B0AA5-8A37-1A78-9148-40A99F6FC5B4}"/>
              </a:ext>
            </a:extLst>
          </p:cNvPr>
          <p:cNvSpPr txBox="1"/>
          <p:nvPr/>
        </p:nvSpPr>
        <p:spPr>
          <a:xfrm>
            <a:off x="8051042" y="1373743"/>
            <a:ext cx="373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Wi-Fi</a:t>
            </a:r>
            <a:r>
              <a:rPr lang="ko-KR" altLang="en-US" dirty="0"/>
              <a:t>에서 사용한 명령어 일부</a:t>
            </a:r>
          </a:p>
        </p:txBody>
      </p:sp>
    </p:spTree>
    <p:extLst>
      <p:ext uri="{BB962C8B-B14F-4D97-AF65-F5344CB8AC3E}">
        <p14:creationId xmlns:p14="http://schemas.microsoft.com/office/powerpoint/2010/main" val="416118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9647-36B9-B750-B3A7-EECD1CDDEB3A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6D247-8B94-3F9D-501B-4DCEB901927B}"/>
              </a:ext>
            </a:extLst>
          </p:cNvPr>
          <p:cNvSpPr txBox="1"/>
          <p:nvPr/>
        </p:nvSpPr>
        <p:spPr>
          <a:xfrm>
            <a:off x="8580120" y="202891"/>
            <a:ext cx="340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2-1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개념과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7E07D-E87A-DCFE-05C7-4347E0A58CED}"/>
              </a:ext>
            </a:extLst>
          </p:cNvPr>
          <p:cNvSpPr txBox="1"/>
          <p:nvPr/>
        </p:nvSpPr>
        <p:spPr>
          <a:xfrm>
            <a:off x="566144" y="1602251"/>
            <a:ext cx="1119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+CWLAP:2,”</a:t>
            </a:r>
            <a:r>
              <a:rPr lang="en-US" altLang="ko-KR" sz="3200" b="1" dirty="0"/>
              <a:t>MyNetwork</a:t>
            </a:r>
            <a:r>
              <a:rPr lang="en-US" altLang="ko-KR" sz="3600" b="1" dirty="0"/>
              <a:t>”,-50,”00:11:22:33:44:55”,6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560C2-145C-9882-61F7-B9D194B73682}"/>
              </a:ext>
            </a:extLst>
          </p:cNvPr>
          <p:cNvSpPr txBox="1"/>
          <p:nvPr/>
        </p:nvSpPr>
        <p:spPr>
          <a:xfrm>
            <a:off x="1753259" y="2125472"/>
            <a:ext cx="1119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+CWLAP:&lt;</a:t>
            </a:r>
            <a:r>
              <a:rPr lang="en-US" altLang="ko-KR" sz="2400" b="1" dirty="0" err="1">
                <a:solidFill>
                  <a:srgbClr val="FF0000"/>
                </a:solidFill>
              </a:rPr>
              <a:t>ecn</a:t>
            </a:r>
            <a:r>
              <a:rPr lang="en-US" altLang="ko-KR" sz="2400" b="1" dirty="0">
                <a:solidFill>
                  <a:srgbClr val="FF0000"/>
                </a:solidFill>
              </a:rPr>
              <a:t>&gt;,&lt;</a:t>
            </a:r>
            <a:r>
              <a:rPr lang="en-US" altLang="ko-KR" sz="2400" b="1" dirty="0" err="1">
                <a:solidFill>
                  <a:srgbClr val="FF0000"/>
                </a:solidFill>
              </a:rPr>
              <a:t>ssid</a:t>
            </a:r>
            <a:r>
              <a:rPr lang="en-US" altLang="ko-KR" sz="2400" b="1" dirty="0">
                <a:solidFill>
                  <a:srgbClr val="FF0000"/>
                </a:solidFill>
              </a:rPr>
              <a:t>&gt;,&lt;</a:t>
            </a:r>
            <a:r>
              <a:rPr lang="en-US" altLang="ko-KR" sz="2400" b="1" dirty="0" err="1">
                <a:solidFill>
                  <a:srgbClr val="FF0000"/>
                </a:solidFill>
              </a:rPr>
              <a:t>rssi</a:t>
            </a:r>
            <a:r>
              <a:rPr lang="en-US" altLang="ko-KR" sz="2400" b="1" dirty="0">
                <a:solidFill>
                  <a:srgbClr val="FF0000"/>
                </a:solidFill>
              </a:rPr>
              <a:t>&gt;,&lt;mac&gt;,&lt;</a:t>
            </a:r>
            <a:r>
              <a:rPr lang="en-US" altLang="ko-KR" sz="2400" b="1" dirty="0" err="1">
                <a:solidFill>
                  <a:srgbClr val="FF0000"/>
                </a:solidFill>
              </a:rPr>
              <a:t>ch</a:t>
            </a:r>
            <a:r>
              <a:rPr lang="en-US" altLang="ko-KR" sz="2400" b="1" dirty="0">
                <a:solidFill>
                  <a:srgbClr val="FF0000"/>
                </a:solidFill>
              </a:rPr>
              <a:t>&gt;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D7D0F-E432-740C-13C5-84F5581DB3F1}"/>
              </a:ext>
            </a:extLst>
          </p:cNvPr>
          <p:cNvSpPr txBox="1"/>
          <p:nvPr/>
        </p:nvSpPr>
        <p:spPr>
          <a:xfrm>
            <a:off x="5709163" y="1196879"/>
            <a:ext cx="6121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/>
              <a:t>AT+CWLAP</a:t>
            </a:r>
            <a:r>
              <a:rPr lang="ko-KR" altLang="en-US" sz="2000" dirty="0"/>
              <a:t>를 사용하여 </a:t>
            </a:r>
            <a:r>
              <a:rPr lang="ko-KR" altLang="en-US" sz="2000" dirty="0" err="1"/>
              <a:t>스캔된</a:t>
            </a:r>
            <a:r>
              <a:rPr lang="ko-KR" altLang="en-US" sz="2000" dirty="0"/>
              <a:t> 주변의 </a:t>
            </a:r>
            <a:r>
              <a:rPr lang="en-US" altLang="ko-KR" sz="2000" dirty="0"/>
              <a:t>Wi-Fi</a:t>
            </a:r>
            <a:r>
              <a:rPr lang="ko-KR" altLang="en-US" sz="2000" dirty="0"/>
              <a:t>의 정보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75FB0-32C4-9110-0EBE-A2F37581DC5D}"/>
              </a:ext>
            </a:extLst>
          </p:cNvPr>
          <p:cNvSpPr txBox="1"/>
          <p:nvPr/>
        </p:nvSpPr>
        <p:spPr>
          <a:xfrm>
            <a:off x="1937744" y="2558012"/>
            <a:ext cx="1119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+CWLAP:&lt;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암호화유형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&gt;,&lt;Wi-Fi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이름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&gt;,&lt;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수신신호강도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&gt;,&lt;AP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의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MAC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주소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&gt;,&lt;Wi-Fi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채널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AB95E115-1A16-5F31-B993-A0B287EF3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521547"/>
              </p:ext>
            </p:extLst>
          </p:nvPr>
        </p:nvGraphicFramePr>
        <p:xfrm>
          <a:off x="1423280" y="2922082"/>
          <a:ext cx="9037053" cy="3007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706">
                  <a:extLst>
                    <a:ext uri="{9D8B030D-6E8A-4147-A177-3AD203B41FA5}">
                      <a16:colId xmlns:a16="http://schemas.microsoft.com/office/drawing/2014/main" val="484093443"/>
                    </a:ext>
                  </a:extLst>
                </a:gridCol>
                <a:gridCol w="7625347">
                  <a:extLst>
                    <a:ext uri="{9D8B030D-6E8A-4147-A177-3AD203B41FA5}">
                      <a16:colId xmlns:a16="http://schemas.microsoft.com/office/drawing/2014/main" val="2099453098"/>
                    </a:ext>
                  </a:extLst>
                </a:gridCol>
              </a:tblGrid>
              <a:tr h="42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암호화 유형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의미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301044"/>
                  </a:ext>
                </a:extLst>
              </a:tr>
              <a:tr h="42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Open: </a:t>
                      </a:r>
                      <a:r>
                        <a:rPr lang="ko-KR" altLang="en-US" dirty="0"/>
                        <a:t>보안이 없어 비밀번호가 필요하지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7914"/>
                  </a:ext>
                </a:extLst>
              </a:tr>
              <a:tr h="42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WEP: </a:t>
                      </a:r>
                      <a:r>
                        <a:rPr lang="ko-KR" altLang="en-US" dirty="0"/>
                        <a:t>유선 동등 보안 키를 사용한 보안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991021"/>
                  </a:ext>
                </a:extLst>
              </a:tr>
              <a:tr h="42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WPA_PSK: WEP</a:t>
                      </a:r>
                      <a:r>
                        <a:rPr lang="ko-KR" altLang="en-US" dirty="0"/>
                        <a:t>을 대체하며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개인용에서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8736"/>
                  </a:ext>
                </a:extLst>
              </a:tr>
              <a:tr h="42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WPA2_PSK: </a:t>
                      </a:r>
                      <a:r>
                        <a:rPr lang="ko-KR" altLang="en-US" dirty="0"/>
                        <a:t>조금 더 높은 보안의 개인용에서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336040"/>
                  </a:ext>
                </a:extLst>
              </a:tr>
              <a:tr h="42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WPA_WPA2_PSK: WPA/WPA2 </a:t>
                      </a:r>
                      <a:r>
                        <a:rPr lang="ko-KR" altLang="en-US" dirty="0"/>
                        <a:t>혼합 </a:t>
                      </a:r>
                      <a:r>
                        <a:rPr lang="en-US" altLang="ko-KR" dirty="0"/>
                        <a:t>PSK, </a:t>
                      </a:r>
                      <a:r>
                        <a:rPr lang="ko-KR" altLang="en-US" dirty="0"/>
                        <a:t>더 높은 보안 수준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970641"/>
                  </a:ext>
                </a:extLst>
              </a:tr>
              <a:tr h="42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WPA2_ENTERPRISE: </a:t>
                      </a:r>
                      <a:r>
                        <a:rPr lang="ko-KR" altLang="en-US" dirty="0"/>
                        <a:t>엔터프라이즈 환경에서 사용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복잡한 인증 절차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4094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697C0B1-ED94-2139-628B-FD5787BC70B8}"/>
              </a:ext>
            </a:extLst>
          </p:cNvPr>
          <p:cNvSpPr txBox="1"/>
          <p:nvPr/>
        </p:nvSpPr>
        <p:spPr>
          <a:xfrm>
            <a:off x="132080" y="648866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PSK(Pre-Shared Key): </a:t>
            </a:r>
            <a:r>
              <a:rPr lang="ko-KR" altLang="en-US" dirty="0"/>
              <a:t>사전에 공유된 암호 키를 사용하여 인증하는 방식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3D661-DAE3-DE6F-EAA6-BB144624E955}"/>
              </a:ext>
            </a:extLst>
          </p:cNvPr>
          <p:cNvSpPr txBox="1"/>
          <p:nvPr/>
        </p:nvSpPr>
        <p:spPr>
          <a:xfrm>
            <a:off x="132080" y="613536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WEP(Wired Equivalent Privacy): </a:t>
            </a:r>
            <a:r>
              <a:rPr lang="ko-KR" altLang="en-US" dirty="0"/>
              <a:t>초기 무선네트워크 보안 프로토콜 중 하나</a:t>
            </a:r>
          </a:p>
        </p:txBody>
      </p:sp>
    </p:spTree>
    <p:extLst>
      <p:ext uri="{BB962C8B-B14F-4D97-AF65-F5344CB8AC3E}">
        <p14:creationId xmlns:p14="http://schemas.microsoft.com/office/powerpoint/2010/main" val="387554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7667427" y="202891"/>
            <a:ext cx="43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펌웨어와 결선도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1916C-3559-436F-A1B6-729448A00EA5}"/>
              </a:ext>
            </a:extLst>
          </p:cNvPr>
          <p:cNvSpPr txBox="1"/>
          <p:nvPr/>
        </p:nvSpPr>
        <p:spPr>
          <a:xfrm>
            <a:off x="1" y="6270982"/>
            <a:ext cx="12191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/>
              <a:t>모듈의 펌웨어를 업그레이드 해야 </a:t>
            </a:r>
            <a:r>
              <a:rPr lang="en-US" altLang="ko-KR" sz="2600" b="1" dirty="0"/>
              <a:t>AT command</a:t>
            </a:r>
            <a:r>
              <a:rPr lang="ko-KR" altLang="en-US" sz="2600" b="1" dirty="0"/>
              <a:t>를 사용할 수 있음</a:t>
            </a:r>
            <a:r>
              <a:rPr lang="en-US" altLang="ko-KR" sz="2600" b="1" dirty="0"/>
              <a:t>.</a:t>
            </a:r>
            <a:endParaRPr lang="ko-KR" altLang="en-US" sz="2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DA2986-EE36-AC22-01CA-543E822CF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3" t="46015" r="38067" b="20741"/>
          <a:stretch/>
        </p:blipFill>
        <p:spPr>
          <a:xfrm>
            <a:off x="7347559" y="1373582"/>
            <a:ext cx="4440766" cy="2424593"/>
          </a:xfrm>
          <a:prstGeom prst="rect">
            <a:avLst/>
          </a:prstGeom>
        </p:spPr>
      </p:pic>
      <p:sp>
        <p:nvSpPr>
          <p:cNvPr id="315" name="TextBox 314">
            <a:extLst>
              <a:ext uri="{FF2B5EF4-FFF2-40B4-BE49-F238E27FC236}">
                <a16:creationId xmlns:a16="http://schemas.microsoft.com/office/drawing/2014/main" id="{5C545D20-2D24-F3E8-8F01-476C4C9E3958}"/>
              </a:ext>
            </a:extLst>
          </p:cNvPr>
          <p:cNvSpPr txBox="1"/>
          <p:nvPr/>
        </p:nvSpPr>
        <p:spPr>
          <a:xfrm>
            <a:off x="403675" y="1743766"/>
            <a:ext cx="425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펌웨어 다운을 위한 결선도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B9016114-9499-F68D-FB6B-69E88FB6E76B}"/>
              </a:ext>
            </a:extLst>
          </p:cNvPr>
          <p:cNvSpPr txBox="1"/>
          <p:nvPr/>
        </p:nvSpPr>
        <p:spPr>
          <a:xfrm>
            <a:off x="7798380" y="3862223"/>
            <a:ext cx="425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펌웨어 프로그램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290217-604C-527B-8498-D2812FC1F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09" y="2379926"/>
            <a:ext cx="7182857" cy="3257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F1ABB3-3C88-846E-D6E1-5A9B372AFB18}"/>
              </a:ext>
            </a:extLst>
          </p:cNvPr>
          <p:cNvSpPr txBox="1"/>
          <p:nvPr/>
        </p:nvSpPr>
        <p:spPr>
          <a:xfrm>
            <a:off x="1988484" y="4523113"/>
            <a:ext cx="4614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RXD – TX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TXD – RX</a:t>
            </a:r>
          </a:p>
        </p:txBody>
      </p:sp>
    </p:spTree>
    <p:extLst>
      <p:ext uri="{BB962C8B-B14F-4D97-AF65-F5344CB8AC3E}">
        <p14:creationId xmlns:p14="http://schemas.microsoft.com/office/powerpoint/2010/main" val="199096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7667427" y="202891"/>
            <a:ext cx="43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펌웨어와 결선도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94A2F8F-BF03-5474-683D-2CB5B536556C}"/>
              </a:ext>
            </a:extLst>
          </p:cNvPr>
          <p:cNvSpPr txBox="1"/>
          <p:nvPr/>
        </p:nvSpPr>
        <p:spPr>
          <a:xfrm>
            <a:off x="7969033" y="1452486"/>
            <a:ext cx="4614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Baud rate = 9600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Hercules</a:t>
            </a:r>
            <a:r>
              <a:rPr lang="ko-KR" altLang="en-US" sz="2000" b="1" dirty="0">
                <a:solidFill>
                  <a:srgbClr val="FF0000"/>
                </a:solidFill>
              </a:rPr>
              <a:t>의 포트와 </a:t>
            </a:r>
            <a:r>
              <a:rPr lang="en-US" altLang="ko-KR" sz="2000" b="1" dirty="0">
                <a:solidFill>
                  <a:srgbClr val="FF0000"/>
                </a:solidFill>
              </a:rPr>
              <a:t>Baud </a:t>
            </a:r>
            <a:r>
              <a:rPr lang="ko-KR" altLang="en-US" sz="2000" b="1" dirty="0">
                <a:solidFill>
                  <a:srgbClr val="FF0000"/>
                </a:solidFill>
              </a:rPr>
              <a:t>동일</a:t>
            </a:r>
          </a:p>
        </p:txBody>
      </p:sp>
      <p:pic>
        <p:nvPicPr>
          <p:cNvPr id="231" name="그림 230">
            <a:extLst>
              <a:ext uri="{FF2B5EF4-FFF2-40B4-BE49-F238E27FC236}">
                <a16:creationId xmlns:a16="http://schemas.microsoft.com/office/drawing/2014/main" id="{A308C32D-AC41-2053-4B2D-E11B0822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3" y="1914891"/>
            <a:ext cx="11382218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2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7667427" y="202891"/>
            <a:ext cx="43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2-3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08270-3C15-42E6-2E69-76EA560FFD24}"/>
              </a:ext>
            </a:extLst>
          </p:cNvPr>
          <p:cNvSpPr txBox="1"/>
          <p:nvPr/>
        </p:nvSpPr>
        <p:spPr>
          <a:xfrm>
            <a:off x="10957993" y="1126350"/>
            <a:ext cx="361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순서도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D4A1AB-9A21-6CF1-C5A9-47598F2EAD14}"/>
              </a:ext>
            </a:extLst>
          </p:cNvPr>
          <p:cNvGrpSpPr/>
          <p:nvPr/>
        </p:nvGrpSpPr>
        <p:grpSpPr>
          <a:xfrm>
            <a:off x="256249" y="1132253"/>
            <a:ext cx="11790449" cy="5522856"/>
            <a:chOff x="256249" y="1132253"/>
            <a:chExt cx="11790449" cy="5522856"/>
          </a:xfrm>
        </p:grpSpPr>
        <p:cxnSp>
          <p:nvCxnSpPr>
            <p:cNvPr id="270" name="직선 화살표 연결선 269">
              <a:extLst>
                <a:ext uri="{FF2B5EF4-FFF2-40B4-BE49-F238E27FC236}">
                  <a16:creationId xmlns:a16="http://schemas.microsoft.com/office/drawing/2014/main" id="{D9D42C63-2F04-ACFB-290E-F479833D6983}"/>
                </a:ext>
              </a:extLst>
            </p:cNvPr>
            <p:cNvCxnSpPr>
              <a:cxnSpLocks/>
              <a:endCxn id="225" idx="1"/>
            </p:cNvCxnSpPr>
            <p:nvPr/>
          </p:nvCxnSpPr>
          <p:spPr>
            <a:xfrm flipV="1">
              <a:off x="9062977" y="3148389"/>
              <a:ext cx="511522" cy="33773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11C7F2D7-B481-99FA-436D-21FBEB4978A6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8048537" y="3629031"/>
              <a:ext cx="24488" cy="51631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E819618-DF5C-9C9F-C438-88FB61A707A7}"/>
                </a:ext>
              </a:extLst>
            </p:cNvPr>
            <p:cNvGrpSpPr/>
            <p:nvPr/>
          </p:nvGrpSpPr>
          <p:grpSpPr>
            <a:xfrm>
              <a:off x="3655616" y="1132253"/>
              <a:ext cx="2357119" cy="2184421"/>
              <a:chOff x="3870960" y="2375209"/>
              <a:chExt cx="2357119" cy="2184421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4D587C9F-A9D5-1ADF-7A1E-13B6385D5B71}"/>
                  </a:ext>
                </a:extLst>
              </p:cNvPr>
              <p:cNvSpPr/>
              <p:nvPr/>
            </p:nvSpPr>
            <p:spPr>
              <a:xfrm>
                <a:off x="3870960" y="2375209"/>
                <a:ext cx="2357119" cy="2184421"/>
              </a:xfrm>
              <a:prstGeom prst="flowChartProcess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2000" b="1" dirty="0">
                    <a:solidFill>
                      <a:sysClr val="windowText" lastClr="000000"/>
                    </a:solidFill>
                    <a:effectLst/>
                    <a:latin typeface="Courier New" panose="02070309020205020404" pitchFamily="49" charset="0"/>
                  </a:rPr>
                  <a:t>For(int </a:t>
                </a:r>
                <a:r>
                  <a:rPr lang="en-US" altLang="ko-KR" sz="2000" b="1" dirty="0" err="1">
                    <a:solidFill>
                      <a:sysClr val="windowText" lastClr="000000"/>
                    </a:solidFill>
                    <a:effectLst/>
                    <a:latin typeface="Courier New" panose="02070309020205020404" pitchFamily="49" charset="0"/>
                  </a:rPr>
                  <a:t>cnt</a:t>
                </a:r>
                <a:r>
                  <a:rPr lang="en-US" altLang="ko-KR" sz="2000" b="1" dirty="0">
                    <a:solidFill>
                      <a:sysClr val="windowText" lastClr="000000"/>
                    </a:solidFill>
                    <a:effectLst/>
                    <a:latin typeface="Courier New" panose="02070309020205020404" pitchFamily="49" charset="0"/>
                  </a:rPr>
                  <a:t>=0; </a:t>
                </a:r>
                <a:r>
                  <a:rPr lang="en-US" altLang="ko-KR" sz="2000" b="1" dirty="0" err="1">
                    <a:solidFill>
                      <a:sysClr val="windowText" lastClr="000000"/>
                    </a:solidFill>
                    <a:effectLst/>
                    <a:latin typeface="Courier New" panose="02070309020205020404" pitchFamily="49" charset="0"/>
                  </a:rPr>
                  <a:t>cnt</a:t>
                </a:r>
                <a:r>
                  <a:rPr lang="en-US" altLang="ko-KR" sz="2000" b="1" dirty="0">
                    <a:solidFill>
                      <a:sysClr val="windowText" lastClr="000000"/>
                    </a:solidFill>
                    <a:effectLst/>
                    <a:latin typeface="Courier New" panose="02070309020205020404" pitchFamily="49" charset="0"/>
                  </a:rPr>
                  <a:t>&lt;4; </a:t>
                </a:r>
                <a:r>
                  <a:rPr lang="en-US" altLang="ko-KR" sz="2000" b="1" dirty="0" err="1">
                    <a:solidFill>
                      <a:sysClr val="windowText" lastClr="000000"/>
                    </a:solidFill>
                    <a:latin typeface="Courier New" panose="02070309020205020404" pitchFamily="49" charset="0"/>
                  </a:rPr>
                  <a:t>cnt</a:t>
                </a:r>
                <a:r>
                  <a:rPr lang="en-US" altLang="ko-KR" sz="2000" b="1" dirty="0">
                    <a:solidFill>
                      <a:sysClr val="windowText" lastClr="000000"/>
                    </a:solidFill>
                    <a:latin typeface="Courier New" panose="02070309020205020404" pitchFamily="49" charset="0"/>
                  </a:rPr>
                  <a:t>++)</a:t>
                </a:r>
                <a:endParaRPr lang="en-US" altLang="ko-KR" sz="2000" b="1" dirty="0">
                  <a:solidFill>
                    <a:sysClr val="windowText" lastClr="000000"/>
                  </a:solidFill>
                  <a:effectLst/>
                  <a:latin typeface="Courier New" panose="02070309020205020404" pitchFamily="49" charset="0"/>
                </a:endParaRPr>
              </a:p>
            </p:txBody>
          </p:sp>
          <p:sp>
            <p:nvSpPr>
              <p:cNvPr id="16" name="순서도: 처리 15">
                <a:extLst>
                  <a:ext uri="{FF2B5EF4-FFF2-40B4-BE49-F238E27FC236}">
                    <a16:creationId xmlns:a16="http://schemas.microsoft.com/office/drawing/2014/main" id="{85636B0D-03C7-8728-9603-86DF9832971D}"/>
                  </a:ext>
                </a:extLst>
              </p:cNvPr>
              <p:cNvSpPr/>
              <p:nvPr/>
            </p:nvSpPr>
            <p:spPr>
              <a:xfrm>
                <a:off x="4000930" y="3122414"/>
                <a:ext cx="2097177" cy="613172"/>
              </a:xfrm>
              <a:prstGeom prst="flowChartProcess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UART5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AT</a:t>
                </a:r>
                <a:r>
                  <a:rPr lang="ko-KR" altLang="en-US" dirty="0"/>
                  <a:t>송신</a:t>
                </a:r>
                <a:endParaRPr lang="en-US" altLang="ko-KR" dirty="0"/>
              </a:p>
            </p:txBody>
          </p:sp>
          <p:sp>
            <p:nvSpPr>
              <p:cNvPr id="23" name="순서도: 지연 22">
                <a:extLst>
                  <a:ext uri="{FF2B5EF4-FFF2-40B4-BE49-F238E27FC236}">
                    <a16:creationId xmlns:a16="http://schemas.microsoft.com/office/drawing/2014/main" id="{E3C960DF-0883-0EE0-7131-64C558DF98BB}"/>
                  </a:ext>
                </a:extLst>
              </p:cNvPr>
              <p:cNvSpPr/>
              <p:nvPr/>
            </p:nvSpPr>
            <p:spPr>
              <a:xfrm>
                <a:off x="4000930" y="3799301"/>
                <a:ext cx="2097177" cy="640080"/>
              </a:xfrm>
              <a:prstGeom prst="flowChartDelay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0.5</a:t>
                </a:r>
                <a:r>
                  <a:rPr lang="ko-KR" altLang="en-US" dirty="0"/>
                  <a:t>초 지연</a:t>
                </a:r>
              </a:p>
            </p:txBody>
          </p:sp>
        </p:grpSp>
        <p:sp>
          <p:nvSpPr>
            <p:cNvPr id="25" name="순서도: 지연 24">
              <a:extLst>
                <a:ext uri="{FF2B5EF4-FFF2-40B4-BE49-F238E27FC236}">
                  <a16:creationId xmlns:a16="http://schemas.microsoft.com/office/drawing/2014/main" id="{B56C158B-6BDC-CB35-82F8-E9EDC50F6FE8}"/>
                </a:ext>
              </a:extLst>
            </p:cNvPr>
            <p:cNvSpPr/>
            <p:nvPr/>
          </p:nvSpPr>
          <p:spPr>
            <a:xfrm>
              <a:off x="3655616" y="3532172"/>
              <a:ext cx="2357119" cy="613172"/>
            </a:xfrm>
            <a:prstGeom prst="flowChartDela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r>
                <a:rPr lang="ko-KR" altLang="en-US" dirty="0"/>
                <a:t>초 지연</a:t>
              </a:r>
            </a:p>
          </p:txBody>
        </p:sp>
        <p:sp>
          <p:nvSpPr>
            <p:cNvPr id="26" name="순서도: 처리 25">
              <a:extLst>
                <a:ext uri="{FF2B5EF4-FFF2-40B4-BE49-F238E27FC236}">
                  <a16:creationId xmlns:a16="http://schemas.microsoft.com/office/drawing/2014/main" id="{503DF304-B9B3-1E5F-4ECA-43C34C3FFE97}"/>
                </a:ext>
              </a:extLst>
            </p:cNvPr>
            <p:cNvSpPr/>
            <p:nvPr/>
          </p:nvSpPr>
          <p:spPr>
            <a:xfrm>
              <a:off x="3655616" y="4360842"/>
              <a:ext cx="2357119" cy="6131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Wi-Fi</a:t>
              </a:r>
              <a:r>
                <a:rPr lang="ko-KR" altLang="en-US" dirty="0"/>
                <a:t>연결 명령 전송</a:t>
              </a:r>
            </a:p>
          </p:txBody>
        </p:sp>
        <p:sp>
          <p:nvSpPr>
            <p:cNvPr id="27" name="순서도: 처리 26">
              <a:extLst>
                <a:ext uri="{FF2B5EF4-FFF2-40B4-BE49-F238E27FC236}">
                  <a16:creationId xmlns:a16="http://schemas.microsoft.com/office/drawing/2014/main" id="{0D8320C0-9D79-4B62-7675-66D164A9D43C}"/>
                </a:ext>
              </a:extLst>
            </p:cNvPr>
            <p:cNvSpPr/>
            <p:nvPr/>
          </p:nvSpPr>
          <p:spPr>
            <a:xfrm>
              <a:off x="3655616" y="6018183"/>
              <a:ext cx="2357119" cy="6131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연결된</a:t>
              </a:r>
              <a:r>
                <a:rPr lang="en-US" altLang="ko-KR" dirty="0"/>
                <a:t> IP</a:t>
              </a:r>
              <a:r>
                <a:rPr lang="ko-KR" altLang="en-US" dirty="0"/>
                <a:t>출력 명령</a:t>
              </a:r>
            </a:p>
          </p:txBody>
        </p:sp>
        <p:sp>
          <p:nvSpPr>
            <p:cNvPr id="28" name="순서도: 지연 27">
              <a:extLst>
                <a:ext uri="{FF2B5EF4-FFF2-40B4-BE49-F238E27FC236}">
                  <a16:creationId xmlns:a16="http://schemas.microsoft.com/office/drawing/2014/main" id="{53C8673D-4A3F-7D0F-6B43-CAB3CDD6F27F}"/>
                </a:ext>
              </a:extLst>
            </p:cNvPr>
            <p:cNvSpPr/>
            <p:nvPr/>
          </p:nvSpPr>
          <p:spPr>
            <a:xfrm>
              <a:off x="3655616" y="5189512"/>
              <a:ext cx="2357119" cy="613172"/>
            </a:xfrm>
            <a:prstGeom prst="flowChartDela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10</a:t>
              </a:r>
              <a:r>
                <a:rPr lang="ko-KR" altLang="en-US" dirty="0"/>
                <a:t>초 지연</a:t>
              </a:r>
            </a:p>
          </p:txBody>
        </p:sp>
        <p:sp>
          <p:nvSpPr>
            <p:cNvPr id="29" name="순서도: 판단 28">
              <a:extLst>
                <a:ext uri="{FF2B5EF4-FFF2-40B4-BE49-F238E27FC236}">
                  <a16:creationId xmlns:a16="http://schemas.microsoft.com/office/drawing/2014/main" id="{C95BFA47-D7B1-89E5-ED4F-6E1110EA3646}"/>
                </a:ext>
              </a:extLst>
            </p:cNvPr>
            <p:cNvSpPr/>
            <p:nvPr/>
          </p:nvSpPr>
          <p:spPr>
            <a:xfrm>
              <a:off x="6869981" y="2643682"/>
              <a:ext cx="2406099" cy="107696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UART5</a:t>
              </a:r>
            </a:p>
            <a:p>
              <a:pPr algn="ctr"/>
              <a:r>
                <a:rPr lang="ko-KR" altLang="en-US" dirty="0"/>
                <a:t>인터럽트</a:t>
              </a:r>
              <a:endParaRPr lang="en-US" altLang="ko-KR" dirty="0"/>
            </a:p>
            <a:p>
              <a:pPr algn="ctr"/>
              <a:r>
                <a:rPr lang="ko-KR" altLang="en-US" dirty="0"/>
                <a:t>확인</a:t>
              </a:r>
            </a:p>
          </p:txBody>
        </p:sp>
        <p:sp>
          <p:nvSpPr>
            <p:cNvPr id="30" name="순서도: 처리 29">
              <a:extLst>
                <a:ext uri="{FF2B5EF4-FFF2-40B4-BE49-F238E27FC236}">
                  <a16:creationId xmlns:a16="http://schemas.microsoft.com/office/drawing/2014/main" id="{F108F835-2542-DE4D-ADD8-8CCC4C573EDD}"/>
                </a:ext>
              </a:extLst>
            </p:cNvPr>
            <p:cNvSpPr/>
            <p:nvPr/>
          </p:nvSpPr>
          <p:spPr>
            <a:xfrm>
              <a:off x="6869981" y="1598126"/>
              <a:ext cx="2357119" cy="6131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Callback</a:t>
              </a:r>
              <a:r>
                <a:rPr lang="ko-KR" altLang="en-US" dirty="0"/>
                <a:t>함수 호출</a:t>
              </a:r>
            </a:p>
          </p:txBody>
        </p:sp>
        <p:sp>
          <p:nvSpPr>
            <p:cNvPr id="31" name="순서도: 처리 30">
              <a:extLst>
                <a:ext uri="{FF2B5EF4-FFF2-40B4-BE49-F238E27FC236}">
                  <a16:creationId xmlns:a16="http://schemas.microsoft.com/office/drawing/2014/main" id="{B2A68A3F-8787-B28C-B82A-56A35F732E07}"/>
                </a:ext>
              </a:extLst>
            </p:cNvPr>
            <p:cNvSpPr/>
            <p:nvPr/>
          </p:nvSpPr>
          <p:spPr>
            <a:xfrm>
              <a:off x="6869977" y="4145344"/>
              <a:ext cx="2357119" cy="6131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UART2</a:t>
              </a:r>
              <a:r>
                <a:rPr lang="ko-KR" altLang="en-US" dirty="0"/>
                <a:t>로 전송 </a:t>
              </a:r>
            </a:p>
          </p:txBody>
        </p:sp>
        <p:sp>
          <p:nvSpPr>
            <p:cNvPr id="224" name="순서도: 처리 223">
              <a:extLst>
                <a:ext uri="{FF2B5EF4-FFF2-40B4-BE49-F238E27FC236}">
                  <a16:creationId xmlns:a16="http://schemas.microsoft.com/office/drawing/2014/main" id="{A048B2AE-E0D6-E07D-EA98-D4816FC0488C}"/>
                </a:ext>
              </a:extLst>
            </p:cNvPr>
            <p:cNvSpPr/>
            <p:nvPr/>
          </p:nvSpPr>
          <p:spPr>
            <a:xfrm>
              <a:off x="6869980" y="5093105"/>
              <a:ext cx="2357119" cy="6131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usart5</a:t>
              </a:r>
            </a:p>
            <a:p>
              <a:pPr algn="ctr"/>
              <a:r>
                <a:rPr lang="ko-KR" altLang="en-US" dirty="0"/>
                <a:t>비동기수신모드</a:t>
              </a:r>
            </a:p>
          </p:txBody>
        </p:sp>
        <p:sp>
          <p:nvSpPr>
            <p:cNvPr id="225" name="순서도: 판단 224">
              <a:extLst>
                <a:ext uri="{FF2B5EF4-FFF2-40B4-BE49-F238E27FC236}">
                  <a16:creationId xmlns:a16="http://schemas.microsoft.com/office/drawing/2014/main" id="{0CEF3E11-C173-32BF-0CA0-C9FAB24AB456}"/>
                </a:ext>
              </a:extLst>
            </p:cNvPr>
            <p:cNvSpPr/>
            <p:nvPr/>
          </p:nvSpPr>
          <p:spPr>
            <a:xfrm>
              <a:off x="9574499" y="2609908"/>
              <a:ext cx="2406099" cy="107696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UART2</a:t>
              </a:r>
            </a:p>
            <a:p>
              <a:pPr algn="ctr"/>
              <a:r>
                <a:rPr lang="ko-KR" altLang="en-US" dirty="0"/>
                <a:t>인터럽트</a:t>
              </a:r>
              <a:endParaRPr lang="en-US" altLang="ko-KR" dirty="0"/>
            </a:p>
            <a:p>
              <a:pPr algn="ctr"/>
              <a:r>
                <a:rPr lang="ko-KR" altLang="en-US" dirty="0"/>
                <a:t>확인</a:t>
              </a:r>
            </a:p>
          </p:txBody>
        </p:sp>
        <p:sp>
          <p:nvSpPr>
            <p:cNvPr id="226" name="순서도: 처리 225">
              <a:extLst>
                <a:ext uri="{FF2B5EF4-FFF2-40B4-BE49-F238E27FC236}">
                  <a16:creationId xmlns:a16="http://schemas.microsoft.com/office/drawing/2014/main" id="{5A010AA2-F6C4-8C39-9865-5AB15DB263EF}"/>
                </a:ext>
              </a:extLst>
            </p:cNvPr>
            <p:cNvSpPr/>
            <p:nvPr/>
          </p:nvSpPr>
          <p:spPr>
            <a:xfrm>
              <a:off x="9574499" y="4114512"/>
              <a:ext cx="2357119" cy="6131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UART5</a:t>
              </a:r>
              <a:r>
                <a:rPr lang="ko-KR" altLang="en-US" dirty="0"/>
                <a:t>로 전송 </a:t>
              </a:r>
            </a:p>
          </p:txBody>
        </p:sp>
        <p:sp>
          <p:nvSpPr>
            <p:cNvPr id="227" name="순서도: 처리 226">
              <a:extLst>
                <a:ext uri="{FF2B5EF4-FFF2-40B4-BE49-F238E27FC236}">
                  <a16:creationId xmlns:a16="http://schemas.microsoft.com/office/drawing/2014/main" id="{81018AB9-C93F-57C8-703E-0B7EBA408E35}"/>
                </a:ext>
              </a:extLst>
            </p:cNvPr>
            <p:cNvSpPr/>
            <p:nvPr/>
          </p:nvSpPr>
          <p:spPr>
            <a:xfrm>
              <a:off x="9574498" y="5059331"/>
              <a:ext cx="2357119" cy="613172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usart2</a:t>
              </a:r>
            </a:p>
            <a:p>
              <a:pPr algn="ctr"/>
              <a:r>
                <a:rPr lang="ko-KR" altLang="en-US" dirty="0"/>
                <a:t>비동기수신모드</a:t>
              </a:r>
            </a:p>
          </p:txBody>
        </p: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C351ACF7-7FA1-96BF-636E-517F9E1DAA2F}"/>
                </a:ext>
              </a:extLst>
            </p:cNvPr>
            <p:cNvGrpSpPr/>
            <p:nvPr/>
          </p:nvGrpSpPr>
          <p:grpSpPr>
            <a:xfrm>
              <a:off x="256249" y="1167525"/>
              <a:ext cx="2391243" cy="5487584"/>
              <a:chOff x="558798" y="1710452"/>
              <a:chExt cx="2391243" cy="5487584"/>
            </a:xfrm>
          </p:grpSpPr>
          <p:sp>
            <p:nvSpPr>
              <p:cNvPr id="5" name="순서도: 수행의 시작/종료 4">
                <a:extLst>
                  <a:ext uri="{FF2B5EF4-FFF2-40B4-BE49-F238E27FC236}">
                    <a16:creationId xmlns:a16="http://schemas.microsoft.com/office/drawing/2014/main" id="{C0C163AA-73C1-BFF3-E134-9657B66DDD1B}"/>
                  </a:ext>
                </a:extLst>
              </p:cNvPr>
              <p:cNvSpPr/>
              <p:nvPr/>
            </p:nvSpPr>
            <p:spPr>
              <a:xfrm>
                <a:off x="731519" y="1710452"/>
                <a:ext cx="2011680" cy="616188"/>
              </a:xfrm>
              <a:prstGeom prst="flowChartTerminato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/>
                  <a:t>시작</a:t>
                </a:r>
              </a:p>
            </p:txBody>
          </p:sp>
          <p:sp>
            <p:nvSpPr>
              <p:cNvPr id="8" name="순서도: 준비 7">
                <a:extLst>
                  <a:ext uri="{FF2B5EF4-FFF2-40B4-BE49-F238E27FC236}">
                    <a16:creationId xmlns:a16="http://schemas.microsoft.com/office/drawing/2014/main" id="{E312D99A-657F-8BF0-DBA6-292433451C00}"/>
                  </a:ext>
                </a:extLst>
              </p:cNvPr>
              <p:cNvSpPr/>
              <p:nvPr/>
            </p:nvSpPr>
            <p:spPr>
              <a:xfrm>
                <a:off x="558800" y="2695972"/>
                <a:ext cx="2357119" cy="616188"/>
              </a:xfrm>
              <a:prstGeom prst="flowChartPreparatio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배열 선언</a:t>
                </a:r>
              </a:p>
            </p:txBody>
          </p:sp>
          <p:sp>
            <p:nvSpPr>
              <p:cNvPr id="9" name="순서도: 준비 8">
                <a:extLst>
                  <a:ext uri="{FF2B5EF4-FFF2-40B4-BE49-F238E27FC236}">
                    <a16:creationId xmlns:a16="http://schemas.microsoft.com/office/drawing/2014/main" id="{49DD4BA8-4F92-4085-9CA8-EE5169DFC6C1}"/>
                  </a:ext>
                </a:extLst>
              </p:cNvPr>
              <p:cNvSpPr/>
              <p:nvPr/>
            </p:nvSpPr>
            <p:spPr>
              <a:xfrm>
                <a:off x="558798" y="3640010"/>
                <a:ext cx="2391243" cy="616188"/>
              </a:xfrm>
              <a:prstGeom prst="flowChartPreparatio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함수초기화</a:t>
                </a:r>
              </a:p>
            </p:txBody>
          </p:sp>
          <p:sp>
            <p:nvSpPr>
              <p:cNvPr id="12" name="순서도: 처리 11">
                <a:extLst>
                  <a:ext uri="{FF2B5EF4-FFF2-40B4-BE49-F238E27FC236}">
                    <a16:creationId xmlns:a16="http://schemas.microsoft.com/office/drawing/2014/main" id="{8D255AE7-11C6-4B14-26F0-09A82953FB50}"/>
                  </a:ext>
                </a:extLst>
              </p:cNvPr>
              <p:cNvSpPr/>
              <p:nvPr/>
            </p:nvSpPr>
            <p:spPr>
              <a:xfrm>
                <a:off x="592922" y="4632960"/>
                <a:ext cx="2357119" cy="61317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usart2</a:t>
                </a:r>
              </a:p>
              <a:p>
                <a:pPr algn="ctr"/>
                <a:r>
                  <a:rPr lang="ko-KR" altLang="en-US" dirty="0"/>
                  <a:t>비동기수신모드</a:t>
                </a:r>
              </a:p>
            </p:txBody>
          </p:sp>
          <p:sp>
            <p:nvSpPr>
              <p:cNvPr id="13" name="순서도: 처리 12">
                <a:extLst>
                  <a:ext uri="{FF2B5EF4-FFF2-40B4-BE49-F238E27FC236}">
                    <a16:creationId xmlns:a16="http://schemas.microsoft.com/office/drawing/2014/main" id="{67D6ACDD-AC66-57B8-45BA-4866300A82A2}"/>
                  </a:ext>
                </a:extLst>
              </p:cNvPr>
              <p:cNvSpPr/>
              <p:nvPr/>
            </p:nvSpPr>
            <p:spPr>
              <a:xfrm>
                <a:off x="592922" y="5618480"/>
                <a:ext cx="2357119" cy="61317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usart5</a:t>
                </a:r>
              </a:p>
              <a:p>
                <a:pPr algn="ctr"/>
                <a:r>
                  <a:rPr lang="ko-KR" altLang="en-US" dirty="0"/>
                  <a:t>비동기수신모드</a:t>
                </a:r>
              </a:p>
            </p:txBody>
          </p:sp>
          <p:sp>
            <p:nvSpPr>
              <p:cNvPr id="14" name="순서도: 처리 13">
                <a:extLst>
                  <a:ext uri="{FF2B5EF4-FFF2-40B4-BE49-F238E27FC236}">
                    <a16:creationId xmlns:a16="http://schemas.microsoft.com/office/drawing/2014/main" id="{92F619A7-3909-AE45-FB90-26D2BBB31DF4}"/>
                  </a:ext>
                </a:extLst>
              </p:cNvPr>
              <p:cNvSpPr/>
              <p:nvPr/>
            </p:nvSpPr>
            <p:spPr>
              <a:xfrm>
                <a:off x="592922" y="6584864"/>
                <a:ext cx="2357119" cy="61317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AT</a:t>
                </a:r>
                <a:r>
                  <a:rPr lang="ko-KR" altLang="en-US" dirty="0"/>
                  <a:t> 배열 저장</a:t>
                </a:r>
              </a:p>
            </p:txBody>
          </p:sp>
          <p:cxnSp>
            <p:nvCxnSpPr>
              <p:cNvPr id="230" name="직선 화살표 연결선 229">
                <a:extLst>
                  <a:ext uri="{FF2B5EF4-FFF2-40B4-BE49-F238E27FC236}">
                    <a16:creationId xmlns:a16="http://schemas.microsoft.com/office/drawing/2014/main" id="{1881C492-D23B-F79B-1C45-E55579C8C1AF}"/>
                  </a:ext>
                </a:extLst>
              </p:cNvPr>
              <p:cNvCxnSpPr>
                <a:cxnSpLocks/>
                <a:stCxn id="5" idx="2"/>
                <a:endCxn id="8" idx="0"/>
              </p:cNvCxnSpPr>
              <p:nvPr/>
            </p:nvCxnSpPr>
            <p:spPr>
              <a:xfrm>
                <a:off x="1737359" y="2326640"/>
                <a:ext cx="1" cy="369332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화살표 연결선 238">
                <a:extLst>
                  <a:ext uri="{FF2B5EF4-FFF2-40B4-BE49-F238E27FC236}">
                    <a16:creationId xmlns:a16="http://schemas.microsoft.com/office/drawing/2014/main" id="{409F53D1-937A-7C49-DCC8-189A45996474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1737360" y="3312160"/>
                <a:ext cx="17060" cy="32785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화살표 연결선 244">
                <a:extLst>
                  <a:ext uri="{FF2B5EF4-FFF2-40B4-BE49-F238E27FC236}">
                    <a16:creationId xmlns:a16="http://schemas.microsoft.com/office/drawing/2014/main" id="{BAFC595E-9969-C377-1C9A-DAAAF8446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7358" y="4244940"/>
                <a:ext cx="1" cy="369332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화살표 연결선 245">
                <a:extLst>
                  <a:ext uri="{FF2B5EF4-FFF2-40B4-BE49-F238E27FC236}">
                    <a16:creationId xmlns:a16="http://schemas.microsoft.com/office/drawing/2014/main" id="{10D57023-9958-35D1-D245-CD44D3500C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7357" y="5230460"/>
                <a:ext cx="1" cy="369332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화살표 연결선 246">
                <a:extLst>
                  <a:ext uri="{FF2B5EF4-FFF2-40B4-BE49-F238E27FC236}">
                    <a16:creationId xmlns:a16="http://schemas.microsoft.com/office/drawing/2014/main" id="{C3738A55-FA04-D6F2-E660-C44A00B86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7357" y="6215532"/>
                <a:ext cx="1" cy="369332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9" name="직선 화살표 연결선 248">
              <a:extLst>
                <a:ext uri="{FF2B5EF4-FFF2-40B4-BE49-F238E27FC236}">
                  <a16:creationId xmlns:a16="http://schemas.microsoft.com/office/drawing/2014/main" id="{D6CF3C45-E82E-A75B-AA87-EDBF7D1BBDDC}"/>
                </a:ext>
              </a:extLst>
            </p:cNvPr>
            <p:cNvCxnSpPr>
              <a:cxnSpLocks/>
            </p:cNvCxnSpPr>
            <p:nvPr/>
          </p:nvCxnSpPr>
          <p:spPr>
            <a:xfrm>
              <a:off x="4758735" y="3182162"/>
              <a:ext cx="1" cy="3693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화살표 연결선 249">
              <a:extLst>
                <a:ext uri="{FF2B5EF4-FFF2-40B4-BE49-F238E27FC236}">
                  <a16:creationId xmlns:a16="http://schemas.microsoft.com/office/drawing/2014/main" id="{D45E4E24-2BC3-49A9-5C08-93FBE2977E1B}"/>
                </a:ext>
              </a:extLst>
            </p:cNvPr>
            <p:cNvCxnSpPr>
              <a:cxnSpLocks/>
            </p:cNvCxnSpPr>
            <p:nvPr/>
          </p:nvCxnSpPr>
          <p:spPr>
            <a:xfrm>
              <a:off x="4758734" y="4048499"/>
              <a:ext cx="1" cy="3693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화살표 연결선 250">
              <a:extLst>
                <a:ext uri="{FF2B5EF4-FFF2-40B4-BE49-F238E27FC236}">
                  <a16:creationId xmlns:a16="http://schemas.microsoft.com/office/drawing/2014/main" id="{5250FD9B-8BA5-2CA2-600F-22E259621FBC}"/>
                </a:ext>
              </a:extLst>
            </p:cNvPr>
            <p:cNvCxnSpPr>
              <a:cxnSpLocks/>
            </p:cNvCxnSpPr>
            <p:nvPr/>
          </p:nvCxnSpPr>
          <p:spPr>
            <a:xfrm>
              <a:off x="4758733" y="4872199"/>
              <a:ext cx="1" cy="3693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화살표 연결선 251">
              <a:extLst>
                <a:ext uri="{FF2B5EF4-FFF2-40B4-BE49-F238E27FC236}">
                  <a16:creationId xmlns:a16="http://schemas.microsoft.com/office/drawing/2014/main" id="{85F3DC31-B4A6-207D-E0AC-F5415899D5EA}"/>
                </a:ext>
              </a:extLst>
            </p:cNvPr>
            <p:cNvCxnSpPr>
              <a:cxnSpLocks/>
            </p:cNvCxnSpPr>
            <p:nvPr/>
          </p:nvCxnSpPr>
          <p:spPr>
            <a:xfrm>
              <a:off x="4775189" y="5692487"/>
              <a:ext cx="1" cy="3693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화살표 연결선 252">
              <a:extLst>
                <a:ext uri="{FF2B5EF4-FFF2-40B4-BE49-F238E27FC236}">
                  <a16:creationId xmlns:a16="http://schemas.microsoft.com/office/drawing/2014/main" id="{18F3FCE5-4088-418C-BD8F-EFB4FDD8CC13}"/>
                </a:ext>
              </a:extLst>
            </p:cNvPr>
            <p:cNvCxnSpPr>
              <a:cxnSpLocks/>
            </p:cNvCxnSpPr>
            <p:nvPr/>
          </p:nvCxnSpPr>
          <p:spPr>
            <a:xfrm>
              <a:off x="8048538" y="4746692"/>
              <a:ext cx="1" cy="369332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화살표 연결선 253">
              <a:extLst>
                <a:ext uri="{FF2B5EF4-FFF2-40B4-BE49-F238E27FC236}">
                  <a16:creationId xmlns:a16="http://schemas.microsoft.com/office/drawing/2014/main" id="{3F42998D-6555-CF8A-D34F-E88030A494EB}"/>
                </a:ext>
              </a:extLst>
            </p:cNvPr>
            <p:cNvCxnSpPr>
              <a:cxnSpLocks/>
            </p:cNvCxnSpPr>
            <p:nvPr/>
          </p:nvCxnSpPr>
          <p:spPr>
            <a:xfrm>
              <a:off x="10734788" y="4739281"/>
              <a:ext cx="1" cy="369332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화살표 연결선 257">
              <a:extLst>
                <a:ext uri="{FF2B5EF4-FFF2-40B4-BE49-F238E27FC236}">
                  <a16:creationId xmlns:a16="http://schemas.microsoft.com/office/drawing/2014/main" id="{5E38AD98-C9DC-0A04-9837-ECBA6F94D22F}"/>
                </a:ext>
              </a:extLst>
            </p:cNvPr>
            <p:cNvCxnSpPr>
              <a:cxnSpLocks/>
              <a:stCxn id="225" idx="2"/>
            </p:cNvCxnSpPr>
            <p:nvPr/>
          </p:nvCxnSpPr>
          <p:spPr>
            <a:xfrm flipH="1">
              <a:off x="10770854" y="3686869"/>
              <a:ext cx="6695" cy="42335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연결선: 꺾임 260">
              <a:extLst>
                <a:ext uri="{FF2B5EF4-FFF2-40B4-BE49-F238E27FC236}">
                  <a16:creationId xmlns:a16="http://schemas.microsoft.com/office/drawing/2014/main" id="{6CD5CBE9-F2F2-A088-8B47-A534D1A90AB9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2647492" y="2224464"/>
              <a:ext cx="1008124" cy="4124059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화살표 연결선 262">
              <a:extLst>
                <a:ext uri="{FF2B5EF4-FFF2-40B4-BE49-F238E27FC236}">
                  <a16:creationId xmlns:a16="http://schemas.microsoft.com/office/drawing/2014/main" id="{CDF415DF-35DC-69E4-4A47-A069A0E80074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8073025" y="2195477"/>
              <a:ext cx="6" cy="44820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A395F48-3E93-CE17-4B26-5F3A5733AA6A}"/>
                </a:ext>
              </a:extLst>
            </p:cNvPr>
            <p:cNvSpPr txBox="1"/>
            <p:nvPr/>
          </p:nvSpPr>
          <p:spPr>
            <a:xfrm>
              <a:off x="8111290" y="3720643"/>
              <a:ext cx="826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참</a:t>
              </a:r>
            </a:p>
          </p:txBody>
        </p:sp>
        <p:cxnSp>
          <p:nvCxnSpPr>
            <p:cNvPr id="267" name="연결선: 꺾임 266">
              <a:extLst>
                <a:ext uri="{FF2B5EF4-FFF2-40B4-BE49-F238E27FC236}">
                  <a16:creationId xmlns:a16="http://schemas.microsoft.com/office/drawing/2014/main" id="{ED1C8BDB-4F32-FADF-C25D-372B28BAAE47}"/>
                </a:ext>
              </a:extLst>
            </p:cNvPr>
            <p:cNvCxnSpPr>
              <a:cxnSpLocks/>
              <a:stCxn id="224" idx="2"/>
              <a:endCxn id="17" idx="3"/>
            </p:cNvCxnSpPr>
            <p:nvPr/>
          </p:nvCxnSpPr>
          <p:spPr>
            <a:xfrm rot="5400000" flipH="1">
              <a:off x="5289731" y="2947469"/>
              <a:ext cx="3481813" cy="2035805"/>
            </a:xfrm>
            <a:prstGeom prst="bentConnector4">
              <a:avLst>
                <a:gd name="adj1" fmla="val -6566"/>
                <a:gd name="adj2" fmla="val 78946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9511F581-AD66-9C77-B6FD-6ADD89B010F1}"/>
                </a:ext>
              </a:extLst>
            </p:cNvPr>
            <p:cNvSpPr txBox="1"/>
            <p:nvPr/>
          </p:nvSpPr>
          <p:spPr>
            <a:xfrm>
              <a:off x="9200133" y="3306507"/>
              <a:ext cx="826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거짓</a:t>
              </a:r>
              <a:endParaRPr lang="ko-KR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6" name="연결선: 꺾임 275">
              <a:extLst>
                <a:ext uri="{FF2B5EF4-FFF2-40B4-BE49-F238E27FC236}">
                  <a16:creationId xmlns:a16="http://schemas.microsoft.com/office/drawing/2014/main" id="{C3D62DC8-F2EB-7D0A-8DBC-D353E1F0FE42}"/>
                </a:ext>
              </a:extLst>
            </p:cNvPr>
            <p:cNvCxnSpPr>
              <a:cxnSpLocks/>
              <a:stCxn id="227" idx="2"/>
            </p:cNvCxnSpPr>
            <p:nvPr/>
          </p:nvCxnSpPr>
          <p:spPr>
            <a:xfrm rot="5400000" flipH="1">
              <a:off x="6613243" y="1532688"/>
              <a:ext cx="3573432" cy="4706199"/>
            </a:xfrm>
            <a:prstGeom prst="bentConnector4">
              <a:avLst>
                <a:gd name="adj1" fmla="val -22592"/>
                <a:gd name="adj2" fmla="val 86624"/>
              </a:avLst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536D17-67C3-7A86-2C81-766DD6BCB7F1}"/>
                </a:ext>
              </a:extLst>
            </p:cNvPr>
            <p:cNvSpPr/>
            <p:nvPr/>
          </p:nvSpPr>
          <p:spPr>
            <a:xfrm>
              <a:off x="6590778" y="1519265"/>
              <a:ext cx="5455920" cy="4252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299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7667427" y="202891"/>
            <a:ext cx="43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2-3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코드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015345-3E8A-051B-49E9-57DCFE61414F}"/>
              </a:ext>
            </a:extLst>
          </p:cNvPr>
          <p:cNvGrpSpPr/>
          <p:nvPr/>
        </p:nvGrpSpPr>
        <p:grpSpPr>
          <a:xfrm>
            <a:off x="78740" y="1397171"/>
            <a:ext cx="12113260" cy="5389724"/>
            <a:chOff x="78740" y="1397171"/>
            <a:chExt cx="12113260" cy="538972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08437C-939E-5062-F9BB-85A1A973AD02}"/>
                </a:ext>
              </a:extLst>
            </p:cNvPr>
            <p:cNvGrpSpPr/>
            <p:nvPr/>
          </p:nvGrpSpPr>
          <p:grpSpPr>
            <a:xfrm>
              <a:off x="78740" y="1397171"/>
              <a:ext cx="12113260" cy="5341081"/>
              <a:chOff x="78740" y="1397171"/>
              <a:chExt cx="12113260" cy="534108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6B89A25-0CA5-76EA-5510-44924BEC70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85" t="44555" r="-437" b="46441"/>
              <a:stretch/>
            </p:blipFill>
            <p:spPr>
              <a:xfrm>
                <a:off x="78740" y="1397171"/>
                <a:ext cx="12113260" cy="617529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67485A2-42AA-CC04-6E64-9E96A75CBA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025" t="13631" r="3924" b="20169"/>
              <a:stretch/>
            </p:blipFill>
            <p:spPr>
              <a:xfrm>
                <a:off x="78740" y="2198235"/>
                <a:ext cx="9028253" cy="4540017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081487A-EF01-5768-EA9E-BF4E7BB91711}"/>
                </a:ext>
              </a:extLst>
            </p:cNvPr>
            <p:cNvGrpSpPr/>
            <p:nvPr/>
          </p:nvGrpSpPr>
          <p:grpSpPr>
            <a:xfrm>
              <a:off x="3363899" y="6263675"/>
              <a:ext cx="6996102" cy="523220"/>
              <a:chOff x="3359140" y="5206512"/>
              <a:chExt cx="6996102" cy="523220"/>
            </a:xfrm>
          </p:grpSpPr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3A77DDA0-3788-F024-AB19-8CA640BB16C4}"/>
                  </a:ext>
                </a:extLst>
              </p:cNvPr>
              <p:cNvSpPr txBox="1"/>
              <p:nvPr/>
            </p:nvSpPr>
            <p:spPr>
              <a:xfrm>
                <a:off x="3441008" y="5206512"/>
                <a:ext cx="6914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FF0000"/>
                    </a:solidFill>
                  </a:rPr>
                  <a:t>비동기 수신 모드 설정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, </a:t>
                </a:r>
              </a:p>
              <a:p>
                <a:r>
                  <a:rPr lang="ko-KR" altLang="en-US" sz="1400" b="1" dirty="0">
                    <a:solidFill>
                      <a:srgbClr val="FF0000"/>
                    </a:solidFill>
                  </a:rPr>
                  <a:t>수신 버퍼가 채워질 때마다 </a:t>
                </a:r>
                <a:r>
                  <a:rPr lang="en-US" altLang="ko-KR" sz="1400" b="1" dirty="0" err="1">
                    <a:solidFill>
                      <a:srgbClr val="FF0000"/>
                    </a:solidFill>
                  </a:rPr>
                  <a:t>HAL_UART_RxCpltCallback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호출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  <p:sp>
            <p:nvSpPr>
              <p:cNvPr id="6" name="오른쪽 중괄호 5">
                <a:extLst>
                  <a:ext uri="{FF2B5EF4-FFF2-40B4-BE49-F238E27FC236}">
                    <a16:creationId xmlns:a16="http://schemas.microsoft.com/office/drawing/2014/main" id="{9A9111D2-7B1F-33B3-AE5F-3E32C27C17EC}"/>
                  </a:ext>
                </a:extLst>
              </p:cNvPr>
              <p:cNvSpPr/>
              <p:nvPr/>
            </p:nvSpPr>
            <p:spPr>
              <a:xfrm>
                <a:off x="3359140" y="5373531"/>
                <a:ext cx="100676" cy="233218"/>
              </a:xfrm>
              <a:prstGeom prst="righ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392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7667427" y="202891"/>
            <a:ext cx="43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2-3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코드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627246-57E1-2296-06D3-522E0171BB25}"/>
              </a:ext>
            </a:extLst>
          </p:cNvPr>
          <p:cNvGrpSpPr/>
          <p:nvPr/>
        </p:nvGrpSpPr>
        <p:grpSpPr>
          <a:xfrm>
            <a:off x="79248" y="1669938"/>
            <a:ext cx="14423217" cy="4619101"/>
            <a:chOff x="79248" y="1669938"/>
            <a:chExt cx="14423217" cy="46191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C2E007-1F57-6622-152B-09595421A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" t="11389" r="29765" b="67084"/>
            <a:stretch/>
          </p:blipFill>
          <p:spPr>
            <a:xfrm>
              <a:off x="79248" y="1951743"/>
              <a:ext cx="8483727" cy="14763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1E7E79-913E-CBCD-5634-81FA712E94C5}"/>
                </a:ext>
              </a:extLst>
            </p:cNvPr>
            <p:cNvSpPr txBox="1"/>
            <p:nvPr/>
          </p:nvSpPr>
          <p:spPr>
            <a:xfrm>
              <a:off x="7588231" y="1977341"/>
              <a:ext cx="6914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HAL_UART_Transmit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로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 UART5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를 통해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AT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명령어 전송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, </a:t>
              </a:r>
            </a:p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HAL_Delay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로 간격 두기</a:t>
              </a:r>
              <a:endParaRPr lang="en-US" altLang="ko-K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913A826-30BF-8C5F-5114-7AF003AC9138}"/>
                </a:ext>
              </a:extLst>
            </p:cNvPr>
            <p:cNvSpPr/>
            <p:nvPr/>
          </p:nvSpPr>
          <p:spPr>
            <a:xfrm>
              <a:off x="7449363" y="1933457"/>
              <a:ext cx="193041" cy="592635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1B136-7221-6586-2B26-FDF4D608C06D}"/>
                </a:ext>
              </a:extLst>
            </p:cNvPr>
            <p:cNvSpPr txBox="1"/>
            <p:nvPr/>
          </p:nvSpPr>
          <p:spPr>
            <a:xfrm>
              <a:off x="6900802" y="2756834"/>
              <a:ext cx="6914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-&gt;AT+CWJAP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명령어 전송</a:t>
              </a:r>
              <a:endParaRPr lang="en-US" altLang="ko-K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2AAA5C-153F-DDBA-66EA-A9B6C756E320}"/>
                </a:ext>
              </a:extLst>
            </p:cNvPr>
            <p:cNvSpPr txBox="1"/>
            <p:nvPr/>
          </p:nvSpPr>
          <p:spPr>
            <a:xfrm>
              <a:off x="6900802" y="3038638"/>
              <a:ext cx="6914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-&gt;AT+CIFSR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명령어 전송</a:t>
              </a:r>
              <a:endParaRPr lang="en-US" altLang="ko-KR" sz="14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A73D2C3-5949-4C91-006C-FC0166571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2" t="41275" r="7969" b="56706"/>
            <a:stretch/>
          </p:blipFill>
          <p:spPr>
            <a:xfrm>
              <a:off x="99060" y="1669938"/>
              <a:ext cx="11121390" cy="13854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D6AAE3E-F0A1-0F58-4805-2D04DD22B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0" t="13275" r="48417" b="52504"/>
            <a:stretch/>
          </p:blipFill>
          <p:spPr>
            <a:xfrm>
              <a:off x="79248" y="3942080"/>
              <a:ext cx="6209793" cy="23469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9496C-E486-17A9-2AB0-10BFC9C526BA}"/>
                </a:ext>
              </a:extLst>
            </p:cNvPr>
            <p:cNvSpPr txBox="1"/>
            <p:nvPr/>
          </p:nvSpPr>
          <p:spPr>
            <a:xfrm>
              <a:off x="6192520" y="4368956"/>
              <a:ext cx="69142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UART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수신 완료 </a:t>
              </a:r>
              <a:r>
                <a:rPr lang="ko-KR" altLang="en-US" sz="1400" b="1" dirty="0" err="1">
                  <a:solidFill>
                    <a:srgbClr val="FF0000"/>
                  </a:solidFill>
                </a:rPr>
                <a:t>콜백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함수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Huart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-&gt;Instance==UART5,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UART5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수신 인터럽트의 발생 여부 확인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en-US" altLang="ko-KR" sz="1400" b="1" dirty="0">
                  <a:solidFill>
                    <a:srgbClr val="FF0000"/>
                  </a:solidFill>
                </a:rPr>
                <a:t>UART5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에서 수신하여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UART2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로 전송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, UART5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를 비동기 수신 모드 설정 </a:t>
              </a:r>
              <a:endParaRPr lang="en-US" altLang="ko-K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오른쪽 중괄호 15">
              <a:extLst>
                <a:ext uri="{FF2B5EF4-FFF2-40B4-BE49-F238E27FC236}">
                  <a16:creationId xmlns:a16="http://schemas.microsoft.com/office/drawing/2014/main" id="{C991E3A5-7638-F274-1286-090CC52C0F27}"/>
                </a:ext>
              </a:extLst>
            </p:cNvPr>
            <p:cNvSpPr/>
            <p:nvPr/>
          </p:nvSpPr>
          <p:spPr>
            <a:xfrm>
              <a:off x="6096000" y="4389120"/>
              <a:ext cx="193041" cy="798942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DDA466-1CC1-3DE0-B973-5AD622AF151C}"/>
                </a:ext>
              </a:extLst>
            </p:cNvPr>
            <p:cNvSpPr txBox="1"/>
            <p:nvPr/>
          </p:nvSpPr>
          <p:spPr>
            <a:xfrm>
              <a:off x="6192520" y="5462395"/>
              <a:ext cx="6914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Huart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-&gt;Instance==UART2,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UART2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수신 인터럽트의 발생 여부 확인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en-US" altLang="ko-KR" sz="1400" b="1" dirty="0">
                  <a:solidFill>
                    <a:srgbClr val="FF0000"/>
                  </a:solidFill>
                </a:rPr>
                <a:t>UART2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에서 수신하여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UART5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로 전송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, UART2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를 비동기 수신 모드 설정 </a:t>
              </a:r>
              <a:endParaRPr lang="en-US" altLang="ko-K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오른쪽 중괄호 17">
              <a:extLst>
                <a:ext uri="{FF2B5EF4-FFF2-40B4-BE49-F238E27FC236}">
                  <a16:creationId xmlns:a16="http://schemas.microsoft.com/office/drawing/2014/main" id="{10A77308-5740-8FB5-03C3-C62CD17D9A2C}"/>
                </a:ext>
              </a:extLst>
            </p:cNvPr>
            <p:cNvSpPr/>
            <p:nvPr/>
          </p:nvSpPr>
          <p:spPr>
            <a:xfrm>
              <a:off x="6096000" y="5324534"/>
              <a:ext cx="193041" cy="798942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59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7667427" y="202891"/>
            <a:ext cx="43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2-3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코드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19981E-2184-0006-6F97-197377E6D74E}"/>
              </a:ext>
            </a:extLst>
          </p:cNvPr>
          <p:cNvGrpSpPr/>
          <p:nvPr/>
        </p:nvGrpSpPr>
        <p:grpSpPr>
          <a:xfrm>
            <a:off x="259080" y="1341120"/>
            <a:ext cx="12127193" cy="4724401"/>
            <a:chOff x="259080" y="1341120"/>
            <a:chExt cx="12127193" cy="47244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5F824-67F6-BD99-D8D6-BC65CA5BD425}"/>
                </a:ext>
              </a:extLst>
            </p:cNvPr>
            <p:cNvSpPr txBox="1"/>
            <p:nvPr/>
          </p:nvSpPr>
          <p:spPr>
            <a:xfrm>
              <a:off x="259080" y="1341120"/>
              <a:ext cx="3611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Hercules </a:t>
              </a:r>
              <a:r>
                <a:rPr lang="ko-KR" altLang="en-US" dirty="0"/>
                <a:t>실행 결과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5A68D7-2F7D-DAAA-C533-5C3B3EAE5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75" t="15704" r="4750" b="40402"/>
            <a:stretch/>
          </p:blipFill>
          <p:spPr>
            <a:xfrm>
              <a:off x="259080" y="1974612"/>
              <a:ext cx="6689688" cy="40909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AB60A0-8CB1-9BEE-9919-9C73E23E5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750" t="15459" r="5022" b="40444"/>
            <a:stretch/>
          </p:blipFill>
          <p:spPr>
            <a:xfrm>
              <a:off x="5469738" y="1974612"/>
              <a:ext cx="6634710" cy="409090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2EA9BDD-2A20-8F5A-3F53-55120A1B56F0}"/>
                </a:ext>
              </a:extLst>
            </p:cNvPr>
            <p:cNvSpPr/>
            <p:nvPr/>
          </p:nvSpPr>
          <p:spPr>
            <a:xfrm>
              <a:off x="314058" y="2915920"/>
              <a:ext cx="1240422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1BAAE5E-E67D-DD63-B9E3-361C9786166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554480" y="3100586"/>
              <a:ext cx="27432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3C95F8-A9A3-C6D0-F1ED-A5C56305CB68}"/>
                </a:ext>
              </a:extLst>
            </p:cNvPr>
            <p:cNvSpPr txBox="1"/>
            <p:nvPr/>
          </p:nvSpPr>
          <p:spPr>
            <a:xfrm>
              <a:off x="1828800" y="2838976"/>
              <a:ext cx="2763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기존 모드와 현재 설정한 모드가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로 일치하여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변동 없음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762639-9BA1-BCD8-140D-E02E61E7EA31}"/>
                </a:ext>
              </a:extLst>
            </p:cNvPr>
            <p:cNvSpPr/>
            <p:nvPr/>
          </p:nvSpPr>
          <p:spPr>
            <a:xfrm>
              <a:off x="314058" y="3432571"/>
              <a:ext cx="4745622" cy="26329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48DD86-EE5D-4E47-22EC-FEC85ACD3090}"/>
                </a:ext>
              </a:extLst>
            </p:cNvPr>
            <p:cNvSpPr/>
            <p:nvPr/>
          </p:nvSpPr>
          <p:spPr>
            <a:xfrm>
              <a:off x="5524716" y="2743200"/>
              <a:ext cx="4745622" cy="19405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E0AFA6-570B-C3A1-6D9B-72BCA41976AE}"/>
                </a:ext>
              </a:extLst>
            </p:cNvPr>
            <p:cNvSpPr txBox="1"/>
            <p:nvPr/>
          </p:nvSpPr>
          <p:spPr>
            <a:xfrm>
              <a:off x="8384236" y="4396303"/>
              <a:ext cx="2763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rgbClr val="FF0000"/>
                  </a:solidFill>
                </a:rPr>
                <a:t>스캔된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근처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 AP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목록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B7D455D-AFA9-A49C-EA57-82BCF55B411B}"/>
                </a:ext>
              </a:extLst>
            </p:cNvPr>
            <p:cNvSpPr/>
            <p:nvPr/>
          </p:nvSpPr>
          <p:spPr>
            <a:xfrm>
              <a:off x="5524716" y="4724401"/>
              <a:ext cx="4745622" cy="558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F608F5-D663-BC47-7CCA-95B6341D83A8}"/>
                </a:ext>
              </a:extLst>
            </p:cNvPr>
            <p:cNvSpPr/>
            <p:nvPr/>
          </p:nvSpPr>
          <p:spPr>
            <a:xfrm>
              <a:off x="5524716" y="5274548"/>
              <a:ext cx="4745622" cy="6995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8379B4-D544-7C20-EFAF-F6649C18D761}"/>
                </a:ext>
              </a:extLst>
            </p:cNvPr>
            <p:cNvSpPr txBox="1"/>
            <p:nvPr/>
          </p:nvSpPr>
          <p:spPr>
            <a:xfrm>
              <a:off x="9622753" y="4953615"/>
              <a:ext cx="2763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FF0000"/>
                  </a:solidFill>
                </a:rPr>
                <a:t>연결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5C4E6D-53EE-14B8-7FFE-88072CB66D66}"/>
                </a:ext>
              </a:extLst>
            </p:cNvPr>
            <p:cNvSpPr txBox="1"/>
            <p:nvPr/>
          </p:nvSpPr>
          <p:spPr>
            <a:xfrm>
              <a:off x="8384236" y="5601732"/>
              <a:ext cx="2763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연결된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AP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의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IP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270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84554" y="21531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>
                <a:solidFill>
                  <a:schemeClr val="bg1"/>
                </a:solidFill>
              </a:rPr>
              <a:t>출처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462C9-B254-18AA-BA61-81EB5D66F2CA}"/>
              </a:ext>
            </a:extLst>
          </p:cNvPr>
          <p:cNvSpPr txBox="1"/>
          <p:nvPr/>
        </p:nvSpPr>
        <p:spPr>
          <a:xfrm>
            <a:off x="284554" y="1473200"/>
            <a:ext cx="9509686" cy="324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hlinkClick r:id="rId2"/>
              </a:rPr>
              <a:t>-</a:t>
            </a:r>
            <a:r>
              <a:rPr lang="ko-KR" altLang="en-US" sz="2800" dirty="0">
                <a:hlinkClick r:id="rId2"/>
              </a:rPr>
              <a:t> </a:t>
            </a:r>
            <a:r>
              <a:rPr lang="en-US" altLang="ko-KR" sz="2800" dirty="0">
                <a:hlinkClick r:id="rId2"/>
              </a:rPr>
              <a:t>ESP</a:t>
            </a:r>
            <a:r>
              <a:rPr lang="ko-KR" altLang="en-US" sz="2800" dirty="0">
                <a:hlinkClick r:id="rId2"/>
              </a:rPr>
              <a:t> 펌웨어 </a:t>
            </a:r>
            <a:r>
              <a:rPr lang="en-US" altLang="ko-KR" sz="2800" dirty="0">
                <a:hlinkClick r:id="rId2"/>
              </a:rPr>
              <a:t>ZIP</a:t>
            </a:r>
            <a:r>
              <a:rPr lang="ko-KR" altLang="en-US" sz="2800" dirty="0">
                <a:hlinkClick r:id="rId2"/>
              </a:rPr>
              <a:t>과 방법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>
                <a:hlinkClick r:id="rId3"/>
              </a:rPr>
              <a:t>- AT</a:t>
            </a:r>
            <a:r>
              <a:rPr lang="ko-KR" altLang="en-US" sz="2800" dirty="0">
                <a:hlinkClick r:id="rId3"/>
              </a:rPr>
              <a:t> 명령어 종류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>
                <a:hlinkClick r:id="rId4"/>
              </a:rPr>
              <a:t>- esp-01 datasheet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>
                <a:hlinkClick r:id="rId5"/>
              </a:rPr>
              <a:t>- Wi-Fi </a:t>
            </a:r>
            <a:r>
              <a:rPr lang="ko-KR" altLang="en-US" sz="2800" dirty="0">
                <a:hlinkClick r:id="rId5"/>
              </a:rPr>
              <a:t>모드</a:t>
            </a:r>
            <a:r>
              <a:rPr lang="en-US" altLang="ko-KR" sz="2800" dirty="0">
                <a:hlinkClick r:id="rId5"/>
              </a:rPr>
              <a:t> </a:t>
            </a:r>
            <a:r>
              <a:rPr lang="ko-KR" altLang="en-US" sz="2800" dirty="0">
                <a:hlinkClick r:id="rId5"/>
              </a:rPr>
              <a:t>설명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>
                <a:hlinkClick r:id="rId6"/>
              </a:rPr>
              <a:t>-</a:t>
            </a:r>
            <a:r>
              <a:rPr lang="ko-KR" altLang="en-US" sz="2800" dirty="0">
                <a:hlinkClick r:id="rId6"/>
              </a:rPr>
              <a:t>순서도 종류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14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1583625" cy="707886"/>
            <a:chOff x="294640" y="3596640"/>
            <a:chExt cx="158362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Wi-Fi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50B2C07-4AF7-2D89-859A-209D8460F558}"/>
              </a:ext>
            </a:extLst>
          </p:cNvPr>
          <p:cNvGrpSpPr/>
          <p:nvPr/>
        </p:nvGrpSpPr>
        <p:grpSpPr>
          <a:xfrm>
            <a:off x="7500999" y="3785813"/>
            <a:ext cx="2794854" cy="707886"/>
            <a:chOff x="294640" y="3596640"/>
            <a:chExt cx="2794854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1F787B-7F93-53AB-C5CA-4A4C474CBF6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DECC5B-235D-6902-CD59-EA57150E85E5}"/>
                </a:ext>
              </a:extLst>
            </p:cNvPr>
            <p:cNvSpPr txBox="1"/>
            <p:nvPr/>
          </p:nvSpPr>
          <p:spPr>
            <a:xfrm>
              <a:off x="943394" y="3688973"/>
              <a:ext cx="2146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AT command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4201E8-A2CB-9A5B-6F70-48A7457F9226}"/>
              </a:ext>
            </a:extLst>
          </p:cNvPr>
          <p:cNvGrpSpPr/>
          <p:nvPr/>
        </p:nvGrpSpPr>
        <p:grpSpPr>
          <a:xfrm>
            <a:off x="7986246" y="4714275"/>
            <a:ext cx="2761655" cy="584775"/>
            <a:chOff x="277827" y="3659477"/>
            <a:chExt cx="2761655" cy="58477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7E450C-37BC-CDB1-36B2-37FB54A66F52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2-1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C71AE0-9A04-47C0-8C72-2AA6EB9D6628}"/>
                </a:ext>
              </a:extLst>
            </p:cNvPr>
            <p:cNvSpPr txBox="1"/>
            <p:nvPr/>
          </p:nvSpPr>
          <p:spPr>
            <a:xfrm>
              <a:off x="1048231" y="3721032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개념과 종류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306C7BA-F74A-BC81-9217-E8A7BFFD2B06}"/>
              </a:ext>
            </a:extLst>
          </p:cNvPr>
          <p:cNvGrpSpPr/>
          <p:nvPr/>
        </p:nvGrpSpPr>
        <p:grpSpPr>
          <a:xfrm>
            <a:off x="7986246" y="5397698"/>
            <a:ext cx="3441328" cy="584775"/>
            <a:chOff x="277827" y="3659477"/>
            <a:chExt cx="3441328" cy="5847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ACB9B1-0A2E-72BF-44AC-1D2EC9FFA222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2-2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C5D5FF-16D6-7682-8258-C83436E5963A}"/>
                </a:ext>
              </a:extLst>
            </p:cNvPr>
            <p:cNvSpPr txBox="1"/>
            <p:nvPr/>
          </p:nvSpPr>
          <p:spPr>
            <a:xfrm>
              <a:off x="1048231" y="3721032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펌웨어와 결선도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11D0505-C910-6B6D-42EF-701535FBF695}"/>
              </a:ext>
            </a:extLst>
          </p:cNvPr>
          <p:cNvGrpSpPr/>
          <p:nvPr/>
        </p:nvGrpSpPr>
        <p:grpSpPr>
          <a:xfrm>
            <a:off x="7986246" y="6085352"/>
            <a:ext cx="1634743" cy="584775"/>
            <a:chOff x="277827" y="3659477"/>
            <a:chExt cx="1634743" cy="58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A49737-D9EB-7B8C-AA8E-CF9BD3D87D12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2-3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C0F297-FB74-33FF-7724-5E5CA98C4ACF}"/>
                </a:ext>
              </a:extLst>
            </p:cNvPr>
            <p:cNvSpPr txBox="1"/>
            <p:nvPr/>
          </p:nvSpPr>
          <p:spPr>
            <a:xfrm>
              <a:off x="1048231" y="3659477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코드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6C6860-1E69-73B7-6120-FDE101EC4551}"/>
              </a:ext>
            </a:extLst>
          </p:cNvPr>
          <p:cNvGrpSpPr/>
          <p:nvPr/>
        </p:nvGrpSpPr>
        <p:grpSpPr>
          <a:xfrm>
            <a:off x="1121077" y="4714275"/>
            <a:ext cx="1634743" cy="584775"/>
            <a:chOff x="277827" y="3659477"/>
            <a:chExt cx="1634743" cy="584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AF9129-E106-C4A0-30B6-5D7FD5ACF6C8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1-1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48EACB-EA36-6E1D-19DB-BEF73F65C4C1}"/>
                </a:ext>
              </a:extLst>
            </p:cNvPr>
            <p:cNvSpPr txBox="1"/>
            <p:nvPr/>
          </p:nvSpPr>
          <p:spPr>
            <a:xfrm>
              <a:off x="1048231" y="3721032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개념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4AF2E5-922F-135D-BF05-F0C4CEBA3CBC}"/>
              </a:ext>
            </a:extLst>
          </p:cNvPr>
          <p:cNvGrpSpPr/>
          <p:nvPr/>
        </p:nvGrpSpPr>
        <p:grpSpPr>
          <a:xfrm>
            <a:off x="1121077" y="5397698"/>
            <a:ext cx="1974580" cy="584775"/>
            <a:chOff x="277827" y="3659477"/>
            <a:chExt cx="1974580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690B46-C2EC-1841-1D69-D79CD90AE89F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1-2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4917C8-6549-01E2-FC34-AC45DBFAA6BF}"/>
                </a:ext>
              </a:extLst>
            </p:cNvPr>
            <p:cNvSpPr txBox="1"/>
            <p:nvPr/>
          </p:nvSpPr>
          <p:spPr>
            <a:xfrm>
              <a:off x="1048231" y="3721032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장단점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B80F6E-F480-8606-AEA7-A551428D2CC4}"/>
              </a:ext>
            </a:extLst>
          </p:cNvPr>
          <p:cNvGrpSpPr/>
          <p:nvPr/>
        </p:nvGrpSpPr>
        <p:grpSpPr>
          <a:xfrm>
            <a:off x="1121077" y="6085352"/>
            <a:ext cx="2407391" cy="584775"/>
            <a:chOff x="277827" y="3659477"/>
            <a:chExt cx="2407391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80D562-A20C-AAA8-963E-53C77F48446A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1-3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468F7F-B1AD-F774-EAFC-C38D85E2F444}"/>
                </a:ext>
              </a:extLst>
            </p:cNvPr>
            <p:cNvSpPr txBox="1"/>
            <p:nvPr/>
          </p:nvSpPr>
          <p:spPr>
            <a:xfrm>
              <a:off x="1048231" y="3659477"/>
              <a:ext cx="1636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Datasheet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4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04240" y="2834640"/>
            <a:ext cx="4467890" cy="1188720"/>
            <a:chOff x="904240" y="2823130"/>
            <a:chExt cx="4467890" cy="11887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2176397" y="3131929"/>
              <a:ext cx="1176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chemeClr val="bg1"/>
                  </a:solidFill>
                  <a:latin typeface="+mn-ea"/>
                </a:rPr>
                <a:t>Wi-Fi</a:t>
              </a:r>
              <a:endParaRPr lang="ko-KR" altLang="en-US" sz="3600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904240" y="2978041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1.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282313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40118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0289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solidFill>
                  <a:schemeClr val="bg1"/>
                </a:solidFill>
              </a:rPr>
              <a:t>WiFi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6FC9AF9-E503-06A7-B1F7-B8D98325ABA0}"/>
              </a:ext>
            </a:extLst>
          </p:cNvPr>
          <p:cNvSpPr txBox="1">
            <a:spLocks/>
          </p:cNvSpPr>
          <p:nvPr/>
        </p:nvSpPr>
        <p:spPr>
          <a:xfrm>
            <a:off x="5265765" y="1764712"/>
            <a:ext cx="6926235" cy="39117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태블릿</a:t>
            </a:r>
            <a:r>
              <a:rPr lang="en-US" altLang="ko-KR" dirty="0"/>
              <a:t>, </a:t>
            </a:r>
            <a:r>
              <a:rPr lang="ko-KR" altLang="en-US" dirty="0"/>
              <a:t>스마트</a:t>
            </a:r>
            <a:r>
              <a:rPr lang="en-US" altLang="ko-KR" dirty="0"/>
              <a:t>TV </a:t>
            </a:r>
            <a:r>
              <a:rPr lang="ko-KR" altLang="en-US" dirty="0"/>
              <a:t>등의 </a:t>
            </a:r>
            <a:r>
              <a:rPr lang="ko-KR" altLang="en-US" b="1" dirty="0"/>
              <a:t>전자 기기들이 인터넷에 접속하고 통신</a:t>
            </a:r>
            <a:r>
              <a:rPr lang="ko-KR" altLang="en-US" dirty="0"/>
              <a:t>할 수 있는 </a:t>
            </a:r>
            <a:r>
              <a:rPr lang="ko-KR" altLang="en-US" b="1" dirty="0"/>
              <a:t>무선 네트워크 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93214-504F-89DB-D437-24100B068838}"/>
              </a:ext>
            </a:extLst>
          </p:cNvPr>
          <p:cNvSpPr txBox="1"/>
          <p:nvPr/>
        </p:nvSpPr>
        <p:spPr>
          <a:xfrm>
            <a:off x="10127206" y="20289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1-1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개념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5C40A8-9258-E6F7-1A8C-EB1298922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t="25591" r="53712" b="15778"/>
          <a:stretch/>
        </p:blipFill>
        <p:spPr>
          <a:xfrm>
            <a:off x="875104" y="1764712"/>
            <a:ext cx="4281490" cy="41331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6AFE417-9D22-CDDE-1E85-8C19CA809715}"/>
              </a:ext>
            </a:extLst>
          </p:cNvPr>
          <p:cNvSpPr txBox="1">
            <a:spLocks/>
          </p:cNvSpPr>
          <p:nvPr/>
        </p:nvSpPr>
        <p:spPr>
          <a:xfrm>
            <a:off x="5265765" y="1451833"/>
            <a:ext cx="2693089" cy="1777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ESP8266-01s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7929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5104C-D85A-B022-F459-8F03F0F2596A}"/>
              </a:ext>
            </a:extLst>
          </p:cNvPr>
          <p:cNvSpPr txBox="1"/>
          <p:nvPr/>
        </p:nvSpPr>
        <p:spPr>
          <a:xfrm>
            <a:off x="875104" y="202891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Wi-Fi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3559-B5FF-9669-644B-2AD1D22C829F}"/>
              </a:ext>
            </a:extLst>
          </p:cNvPr>
          <p:cNvSpPr txBox="1"/>
          <p:nvPr/>
        </p:nvSpPr>
        <p:spPr>
          <a:xfrm>
            <a:off x="8155858" y="202891"/>
            <a:ext cx="382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1-2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장단점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9B7BD477-5D36-53AD-D60D-4AC1A3BA7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48143"/>
              </p:ext>
            </p:extLst>
          </p:nvPr>
        </p:nvGraphicFramePr>
        <p:xfrm>
          <a:off x="875104" y="1783080"/>
          <a:ext cx="10448216" cy="4569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4108">
                  <a:extLst>
                    <a:ext uri="{9D8B030D-6E8A-4147-A177-3AD203B41FA5}">
                      <a16:colId xmlns:a16="http://schemas.microsoft.com/office/drawing/2014/main" val="3168536089"/>
                    </a:ext>
                  </a:extLst>
                </a:gridCol>
                <a:gridCol w="5224108">
                  <a:extLst>
                    <a:ext uri="{9D8B030D-6E8A-4147-A177-3AD203B41FA5}">
                      <a16:colId xmlns:a16="http://schemas.microsoft.com/office/drawing/2014/main" val="2764280206"/>
                    </a:ext>
                  </a:extLst>
                </a:gridCol>
              </a:tblGrid>
              <a:tr h="479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장점</a:t>
                      </a:r>
                    </a:p>
                  </a:txBody>
                  <a:tcPr anchor="ctr">
                    <a:solidFill>
                      <a:srgbClr val="AEAF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단점</a:t>
                      </a:r>
                    </a:p>
                  </a:txBody>
                  <a:tcPr anchor="ctr">
                    <a:solidFill>
                      <a:srgbClr val="AEAF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122777"/>
                  </a:ext>
                </a:extLst>
              </a:tr>
              <a:tr h="40894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- </a:t>
                      </a:r>
                      <a:r>
                        <a:rPr lang="ko-KR" altLang="en-US" sz="2000" b="0" dirty="0"/>
                        <a:t>물리적 케이블 없이 </a:t>
                      </a:r>
                      <a:r>
                        <a:rPr lang="ko-KR" altLang="en-US" sz="2000" b="1" dirty="0"/>
                        <a:t>자유로이 </a:t>
                      </a:r>
                      <a:endParaRPr lang="en-US" altLang="ko-KR" sz="2000" b="1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/>
                        <a:t>  </a:t>
                      </a:r>
                      <a:r>
                        <a:rPr lang="ko-KR" altLang="en-US" sz="2000" b="1" dirty="0"/>
                        <a:t>이동하며 사용</a:t>
                      </a:r>
                      <a:r>
                        <a:rPr lang="ko-KR" altLang="en-US" sz="2000" b="0" dirty="0"/>
                        <a:t> 가능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- </a:t>
                      </a:r>
                      <a:r>
                        <a:rPr lang="ko-KR" altLang="en-US" sz="2000" b="0" dirty="0"/>
                        <a:t>가정</a:t>
                      </a:r>
                      <a:r>
                        <a:rPr lang="en-US" altLang="ko-KR" sz="2000" b="0" dirty="0"/>
                        <a:t>,</a:t>
                      </a:r>
                      <a:r>
                        <a:rPr lang="ko-KR" altLang="en-US" sz="2000" b="0" dirty="0"/>
                        <a:t> 사무실 등 </a:t>
                      </a:r>
                      <a:r>
                        <a:rPr lang="ko-KR" altLang="en-US" sz="2000" b="1" dirty="0"/>
                        <a:t>여러 기기를 </a:t>
                      </a:r>
                      <a:endParaRPr lang="en-US" altLang="ko-KR" sz="2000" b="1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/>
                        <a:t>  </a:t>
                      </a:r>
                      <a:r>
                        <a:rPr lang="ko-KR" altLang="en-US" sz="2000" b="1" dirty="0"/>
                        <a:t>동시에 연결</a:t>
                      </a:r>
                      <a:r>
                        <a:rPr lang="ko-KR" altLang="en-US" sz="2000" b="0" dirty="0"/>
                        <a:t>하여 사용 가능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- </a:t>
                      </a:r>
                      <a:r>
                        <a:rPr lang="ko-KR" altLang="en-US" sz="2000" b="1" dirty="0"/>
                        <a:t>하나의 인터넷 회선을 공유</a:t>
                      </a:r>
                      <a:r>
                        <a:rPr lang="ko-KR" altLang="en-US" sz="2000" b="0" dirty="0"/>
                        <a:t>하여 </a:t>
                      </a:r>
                      <a:endParaRPr lang="en-US" altLang="ko-KR" sz="2000" b="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  </a:t>
                      </a:r>
                      <a:r>
                        <a:rPr lang="ko-KR" altLang="en-US" sz="2000" b="0" dirty="0"/>
                        <a:t>사용 가능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- </a:t>
                      </a:r>
                      <a:r>
                        <a:rPr lang="ko-KR" altLang="en-US" sz="2000" b="1" dirty="0"/>
                        <a:t>설치가 간편하고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사용자 친화적인 </a:t>
                      </a:r>
                      <a:endParaRPr lang="en-US" altLang="ko-KR" sz="2000" b="1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/>
                        <a:t>  </a:t>
                      </a:r>
                      <a:r>
                        <a:rPr lang="ko-KR" altLang="en-US" sz="2000" b="1" dirty="0"/>
                        <a:t>설정화면</a:t>
                      </a:r>
                      <a:r>
                        <a:rPr lang="ko-KR" altLang="en-US" sz="2000" b="0" dirty="0"/>
                        <a:t>으로 쉬운 설정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- </a:t>
                      </a:r>
                      <a:r>
                        <a:rPr lang="ko-KR" altLang="en-US" sz="2000" b="0" dirty="0"/>
                        <a:t>유선보다 상대적으로 </a:t>
                      </a:r>
                      <a:r>
                        <a:rPr lang="ko-KR" altLang="en-US" sz="2000" b="1" dirty="0"/>
                        <a:t>속도가 느리고</a:t>
                      </a:r>
                      <a:r>
                        <a:rPr lang="en-US" altLang="ko-KR" sz="2000" b="1" dirty="0"/>
                        <a:t>,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/>
                        <a:t>  </a:t>
                      </a:r>
                      <a:r>
                        <a:rPr lang="ko-KR" altLang="en-US" sz="2000" b="1" dirty="0"/>
                        <a:t>보안에 취약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- </a:t>
                      </a:r>
                      <a:r>
                        <a:rPr lang="ko-KR" altLang="en-US" sz="2000" b="0" dirty="0"/>
                        <a:t>물리적 </a:t>
                      </a:r>
                      <a:r>
                        <a:rPr lang="ko-KR" altLang="en-US" sz="2000" b="1" dirty="0"/>
                        <a:t>손상과 기술적인 문제로도 </a:t>
                      </a:r>
                      <a:endParaRPr lang="en-US" altLang="ko-KR" sz="2000" b="1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/>
                        <a:t>  </a:t>
                      </a:r>
                      <a:r>
                        <a:rPr lang="ko-KR" altLang="en-US" sz="2000" b="1" dirty="0"/>
                        <a:t>고장 가능성 </a:t>
                      </a:r>
                      <a:r>
                        <a:rPr lang="ko-KR" altLang="en-US" sz="2000" b="0" dirty="0"/>
                        <a:t>있음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- </a:t>
                      </a:r>
                      <a:r>
                        <a:rPr lang="ko-KR" altLang="en-US" sz="2000" b="1" i="0" dirty="0"/>
                        <a:t>장애물에 </a:t>
                      </a:r>
                      <a:r>
                        <a:rPr lang="en-US" altLang="ko-KR" sz="2000" b="1" i="0" dirty="0"/>
                        <a:t>Wi-Fi</a:t>
                      </a:r>
                      <a:r>
                        <a:rPr lang="ko-KR" altLang="en-US" sz="2000" b="1" i="0" dirty="0"/>
                        <a:t>신호가 제한</a:t>
                      </a:r>
                      <a:r>
                        <a:rPr lang="ko-KR" altLang="en-US" sz="2000" b="0" dirty="0"/>
                        <a:t>되고</a:t>
                      </a:r>
                      <a:r>
                        <a:rPr lang="en-US" altLang="ko-KR" sz="2000" b="0" dirty="0"/>
                        <a:t>,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  </a:t>
                      </a:r>
                      <a:r>
                        <a:rPr lang="ko-KR" altLang="en-US" sz="2000" b="0" dirty="0"/>
                        <a:t>무선 간섭이 발생하면 품질이 하락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- </a:t>
                      </a:r>
                      <a:r>
                        <a:rPr lang="ko-KR" altLang="en-US" sz="2000" b="0" dirty="0"/>
                        <a:t>무선 네트워크 과다 사용 시 소모되는 </a:t>
                      </a:r>
                      <a:endParaRPr lang="en-US" altLang="ko-KR" sz="2000" b="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/>
                        <a:t>  </a:t>
                      </a:r>
                      <a:r>
                        <a:rPr lang="ko-KR" altLang="en-US" sz="2000" b="1" dirty="0"/>
                        <a:t>전력 소비가 높아 배터리의 수명 단축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637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13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5104C-D85A-B022-F459-8F03F0F2596A}"/>
              </a:ext>
            </a:extLst>
          </p:cNvPr>
          <p:cNvSpPr txBox="1"/>
          <p:nvPr/>
        </p:nvSpPr>
        <p:spPr>
          <a:xfrm>
            <a:off x="875104" y="202891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Wi-Fi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3559-B5FF-9669-644B-2AD1D22C829F}"/>
              </a:ext>
            </a:extLst>
          </p:cNvPr>
          <p:cNvSpPr txBox="1"/>
          <p:nvPr/>
        </p:nvSpPr>
        <p:spPr>
          <a:xfrm>
            <a:off x="8155858" y="202891"/>
            <a:ext cx="382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1-3 Datasheet</a:t>
            </a:r>
            <a:endParaRPr lang="ko-KR" altLang="en-US" sz="3600" spc="-15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D597E4-6262-4DC1-E6BD-EE0004787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3" t="21667" r="35168" b="48132"/>
          <a:stretch/>
        </p:blipFill>
        <p:spPr>
          <a:xfrm>
            <a:off x="55880" y="2167122"/>
            <a:ext cx="6041985" cy="34228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4F7F4E-83C3-6C3B-2FD5-03EAC9FC993D}"/>
              </a:ext>
            </a:extLst>
          </p:cNvPr>
          <p:cNvSpPr txBox="1"/>
          <p:nvPr/>
        </p:nvSpPr>
        <p:spPr>
          <a:xfrm>
            <a:off x="8267351" y="1357474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Esp-01</a:t>
            </a:r>
            <a:r>
              <a:rPr lang="ko-KR" altLang="en-US" b="1" dirty="0"/>
              <a:t> </a:t>
            </a:r>
            <a:r>
              <a:rPr lang="en-US" altLang="ko-KR" b="1" dirty="0"/>
              <a:t>datasheet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981B25-7CD8-01FF-7169-2A32E2D18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3" t="51443" r="35168" b="25150"/>
          <a:stretch/>
        </p:blipFill>
        <p:spPr>
          <a:xfrm>
            <a:off x="6111240" y="2937267"/>
            <a:ext cx="6041985" cy="26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5104C-D85A-B022-F459-8F03F0F2596A}"/>
              </a:ext>
            </a:extLst>
          </p:cNvPr>
          <p:cNvSpPr txBox="1"/>
          <p:nvPr/>
        </p:nvSpPr>
        <p:spPr>
          <a:xfrm>
            <a:off x="875104" y="202891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Wi-Fi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3559-B5FF-9669-644B-2AD1D22C829F}"/>
              </a:ext>
            </a:extLst>
          </p:cNvPr>
          <p:cNvSpPr txBox="1"/>
          <p:nvPr/>
        </p:nvSpPr>
        <p:spPr>
          <a:xfrm>
            <a:off x="8155858" y="202891"/>
            <a:ext cx="382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1-3 Datasheet</a:t>
            </a:r>
            <a:endParaRPr lang="ko-KR" altLang="en-US" sz="3600" spc="-15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82DA91-C34E-0F89-7BB3-06028A2BC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9" t="25807" r="34063" b="25979"/>
          <a:stretch/>
        </p:blipFill>
        <p:spPr>
          <a:xfrm>
            <a:off x="284480" y="1279851"/>
            <a:ext cx="6680200" cy="53556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1FEA26-7E71-758D-44C4-4CB50C1AA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3" t="32567" r="45284" b="19168"/>
          <a:stretch/>
        </p:blipFill>
        <p:spPr>
          <a:xfrm>
            <a:off x="7764431" y="1559608"/>
            <a:ext cx="2861255" cy="5017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4F7F4E-83C3-6C3B-2FD5-03EAC9FC993D}"/>
              </a:ext>
            </a:extLst>
          </p:cNvPr>
          <p:cNvSpPr txBox="1"/>
          <p:nvPr/>
        </p:nvSpPr>
        <p:spPr>
          <a:xfrm>
            <a:off x="9972675" y="1172808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Esp-01</a:t>
            </a:r>
            <a:r>
              <a:rPr lang="ko-KR" altLang="en-US" b="1" dirty="0"/>
              <a:t> </a:t>
            </a:r>
            <a:r>
              <a:rPr lang="en-US" altLang="ko-KR" b="1" dirty="0"/>
              <a:t>datasheet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9316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904240" y="2288540"/>
            <a:ext cx="4467890" cy="1835225"/>
            <a:chOff x="904240" y="2226230"/>
            <a:chExt cx="4467890" cy="22809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2193439" y="2946825"/>
              <a:ext cx="2761718" cy="803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chemeClr val="bg1"/>
                  </a:solidFill>
                </a:rPr>
                <a:t>AT</a:t>
              </a:r>
              <a:r>
                <a:rPr lang="ko-KR" altLang="en-US" sz="3600" spc="-150" dirty="0">
                  <a:solidFill>
                    <a:schemeClr val="bg1"/>
                  </a:solidFill>
                </a:rPr>
                <a:t> </a:t>
              </a:r>
              <a:r>
                <a:rPr lang="en-US" altLang="ko-KR" sz="3600" spc="-150" dirty="0">
                  <a:solidFill>
                    <a:schemeClr val="bg1"/>
                  </a:solidFill>
                </a:rPr>
                <a:t>command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904240" y="2487209"/>
              <a:ext cx="6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2.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222623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45071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9647-36B9-B750-B3A7-EECD1CDDEB3A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AT command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6D247-8B94-3F9D-501B-4DCEB901927B}"/>
              </a:ext>
            </a:extLst>
          </p:cNvPr>
          <p:cNvSpPr txBox="1"/>
          <p:nvPr/>
        </p:nvSpPr>
        <p:spPr>
          <a:xfrm>
            <a:off x="8580120" y="202891"/>
            <a:ext cx="340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>
                <a:solidFill>
                  <a:schemeClr val="bg1">
                    <a:lumMod val="75000"/>
                  </a:schemeClr>
                </a:solidFill>
              </a:rPr>
              <a:t>2-1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개념과 종류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7146AE8-66AD-62C6-4761-5ECDEDBD836F}"/>
              </a:ext>
            </a:extLst>
          </p:cNvPr>
          <p:cNvSpPr txBox="1">
            <a:spLocks/>
          </p:cNvSpPr>
          <p:nvPr/>
        </p:nvSpPr>
        <p:spPr>
          <a:xfrm>
            <a:off x="343482" y="1790545"/>
            <a:ext cx="11848518" cy="42244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Attention command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일반적으로 모뎀</a:t>
            </a:r>
            <a:r>
              <a:rPr lang="en-US" altLang="ko-KR" dirty="0"/>
              <a:t>, </a:t>
            </a:r>
            <a:r>
              <a:rPr lang="ko-KR" altLang="en-US" dirty="0"/>
              <a:t>블루투스 모듈</a:t>
            </a:r>
            <a:r>
              <a:rPr lang="en-US" altLang="ko-KR" dirty="0"/>
              <a:t>, GSM</a:t>
            </a:r>
            <a:r>
              <a:rPr lang="ko-KR" altLang="en-US" dirty="0"/>
              <a:t> 모듈</a:t>
            </a:r>
            <a:r>
              <a:rPr lang="en-US" altLang="ko-KR" dirty="0"/>
              <a:t>, Wi-Fi </a:t>
            </a:r>
            <a:r>
              <a:rPr lang="ko-KR" altLang="en-US" dirty="0"/>
              <a:t>모듈 등과 같은 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b="1" dirty="0"/>
              <a:t>통신 장치에서 특정한 동작을 수행하도록 지시</a:t>
            </a:r>
            <a:r>
              <a:rPr lang="ko-KR" altLang="en-US" dirty="0"/>
              <a:t>하는 명령어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9600 </a:t>
            </a:r>
            <a:r>
              <a:rPr lang="ko-KR" altLang="en-US" dirty="0"/>
              <a:t>또는 </a:t>
            </a:r>
            <a:r>
              <a:rPr lang="en-US" altLang="ko-KR" dirty="0"/>
              <a:t>115200</a:t>
            </a:r>
            <a:r>
              <a:rPr lang="ko-KR" altLang="en-US" dirty="0"/>
              <a:t>의 </a:t>
            </a:r>
            <a:r>
              <a:rPr lang="en-US" altLang="ko-KR" dirty="0"/>
              <a:t>Baud rate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시리얼 통신</a:t>
            </a:r>
            <a:r>
              <a:rPr lang="ko-KR" altLang="en-US" dirty="0"/>
              <a:t>을 통해 송수신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716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849</Words>
  <Application>Microsoft Office PowerPoint</Application>
  <PresentationFormat>와이드스크린</PresentationFormat>
  <Paragraphs>212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Light</vt:lpstr>
      <vt:lpstr>Courier New</vt:lpstr>
      <vt:lpstr>맑은 고딕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HDkwan</cp:lastModifiedBy>
  <cp:revision>77</cp:revision>
  <dcterms:created xsi:type="dcterms:W3CDTF">2020-09-07T02:34:06Z</dcterms:created>
  <dcterms:modified xsi:type="dcterms:W3CDTF">2023-09-20T21:26:27Z</dcterms:modified>
</cp:coreProperties>
</file>